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4" r:id="rId9"/>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46" d="100"/>
          <a:sy n="146" d="100"/>
        </p:scale>
        <p:origin x="59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9412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6FF3B-6990-41E3-58C9-A73B167156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367D75-1E27-98FB-BBF0-DB3110863F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49DE3F-7A89-7CD5-6387-B3922D55EA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8B70D9-6801-9FC0-708C-C7F8605BD56D}"/>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992640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mailto:inquiries@100DayAdvisor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F38"/>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Shape 1"/>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
        <p:nvSpPr>
          <p:cNvPr id="4" name="Shape 2"/>
          <p:cNvSpPr/>
          <p:nvPr/>
        </p:nvSpPr>
        <p:spPr>
          <a:xfrm>
            <a:off x="5943600" y="457200"/>
            <a:ext cx="4114800" cy="4114800"/>
          </a:xfrm>
          <a:prstGeom prst="ellipse">
            <a:avLst/>
          </a:prstGeom>
          <a:solidFill>
            <a:srgbClr val="C9A84C">
              <a:alpha val="12000"/>
            </a:srgbClr>
          </a:solidFill>
          <a:ln w="12700">
            <a:solidFill>
              <a:srgbClr val="C9A84C">
                <a:alpha val="30000"/>
              </a:srgbClr>
            </a:solidFill>
            <a:prstDash val="solid"/>
          </a:ln>
        </p:spPr>
        <p:txBody>
          <a:bodyPr/>
          <a:lstStyle/>
          <a:p>
            <a:endParaRPr lang="en-US"/>
          </a:p>
        </p:txBody>
      </p:sp>
      <p:sp>
        <p:nvSpPr>
          <p:cNvPr id="5" name="Text 3"/>
          <p:cNvSpPr/>
          <p:nvPr/>
        </p:nvSpPr>
        <p:spPr>
          <a:xfrm>
            <a:off x="548640" y="1463040"/>
            <a:ext cx="5943600" cy="1188720"/>
          </a:xfrm>
          <a:prstGeom prst="rect">
            <a:avLst/>
          </a:prstGeom>
          <a:noFill/>
          <a:ln/>
        </p:spPr>
        <p:txBody>
          <a:bodyPr wrap="square" rtlCol="0" anchor="ctr"/>
          <a:lstStyle/>
          <a:p>
            <a:pPr marL="0" indent="0" algn="l">
              <a:buNone/>
            </a:pPr>
            <a:r>
              <a:rPr lang="en-US" sz="2400" b="1" dirty="0">
                <a:solidFill>
                  <a:srgbClr val="FFFFFF"/>
                </a:solidFill>
                <a:latin typeface="Cambria" pitchFamily="34" charset="0"/>
                <a:ea typeface="Cambria" pitchFamily="34" charset="-122"/>
                <a:cs typeface="Cambria" pitchFamily="34" charset="-120"/>
              </a:rPr>
              <a:t>M&amp;A Integration</a:t>
            </a:r>
            <a:br>
              <a:rPr lang="en-US" sz="4400" b="1" dirty="0">
                <a:solidFill>
                  <a:srgbClr val="FFFFFF"/>
                </a:solidFill>
                <a:latin typeface="Cambria" pitchFamily="34" charset="0"/>
                <a:ea typeface="Cambria" pitchFamily="34" charset="-122"/>
                <a:cs typeface="Cambria" pitchFamily="34" charset="-120"/>
              </a:rPr>
            </a:br>
            <a:r>
              <a:rPr lang="en-US" sz="4400" b="1" dirty="0">
                <a:solidFill>
                  <a:srgbClr val="FFFFFF"/>
                </a:solidFill>
                <a:latin typeface="Cambria" pitchFamily="34" charset="0"/>
                <a:ea typeface="Cambria" pitchFamily="34" charset="-122"/>
                <a:cs typeface="Cambria" pitchFamily="34" charset="-120"/>
              </a:rPr>
              <a:t>End State Examples</a:t>
            </a:r>
            <a:endParaRPr lang="en-US" sz="4400" dirty="0"/>
          </a:p>
        </p:txBody>
      </p:sp>
      <p:sp>
        <p:nvSpPr>
          <p:cNvPr id="6" name="Text 4"/>
          <p:cNvSpPr/>
          <p:nvPr/>
        </p:nvSpPr>
        <p:spPr>
          <a:xfrm>
            <a:off x="548640" y="2697480"/>
            <a:ext cx="5943600" cy="548640"/>
          </a:xfrm>
          <a:prstGeom prst="rect">
            <a:avLst/>
          </a:prstGeom>
          <a:noFill/>
          <a:ln/>
        </p:spPr>
        <p:txBody>
          <a:bodyPr wrap="square" rtlCol="0" anchor="ctr"/>
          <a:lstStyle/>
          <a:p>
            <a:pPr marL="0" indent="0" algn="l">
              <a:buNone/>
            </a:pPr>
            <a:r>
              <a:rPr lang="en-US" sz="1800" i="1" dirty="0">
                <a:solidFill>
                  <a:srgbClr val="C9A84C"/>
                </a:solidFill>
                <a:latin typeface="Calibri" pitchFamily="34" charset="0"/>
                <a:ea typeface="Calibri" pitchFamily="34" charset="-122"/>
                <a:cs typeface="Calibri" pitchFamily="34" charset="-120"/>
              </a:rPr>
              <a:t>Defining What Integration Success Looks Like</a:t>
            </a:r>
            <a:endParaRPr lang="en-US" sz="1800" dirty="0"/>
          </a:p>
        </p:txBody>
      </p:sp>
      <p:sp>
        <p:nvSpPr>
          <p:cNvPr id="7" name="Shape 5"/>
          <p:cNvSpPr/>
          <p:nvPr/>
        </p:nvSpPr>
        <p:spPr>
          <a:xfrm>
            <a:off x="548640" y="3337560"/>
            <a:ext cx="2286000" cy="36576"/>
          </a:xfrm>
          <a:prstGeom prst="rect">
            <a:avLst/>
          </a:prstGeom>
          <a:solidFill>
            <a:srgbClr val="C9A84C"/>
          </a:solidFill>
          <a:ln w="12700">
            <a:solidFill>
              <a:srgbClr val="C9A84C"/>
            </a:solidFill>
            <a:prstDash val="solid"/>
          </a:ln>
        </p:spPr>
        <p:txBody>
          <a:bodyPr/>
          <a:lstStyle/>
          <a:p>
            <a:endParaRPr lang="en-US"/>
          </a:p>
        </p:txBody>
      </p:sp>
      <p:sp>
        <p:nvSpPr>
          <p:cNvPr id="8" name="Text 6"/>
          <p:cNvSpPr/>
          <p:nvPr/>
        </p:nvSpPr>
        <p:spPr>
          <a:xfrm>
            <a:off x="548640" y="3474720"/>
            <a:ext cx="4572000" cy="365760"/>
          </a:xfrm>
          <a:prstGeom prst="rect">
            <a:avLst/>
          </a:prstGeom>
          <a:noFill/>
          <a:ln/>
        </p:spPr>
        <p:txBody>
          <a:bodyPr wrap="square" rtlCol="0" anchor="ctr"/>
          <a:lstStyle/>
          <a:p>
            <a:pPr marL="0" indent="0" algn="l">
              <a:buNone/>
            </a:pPr>
            <a:r>
              <a:rPr lang="en-US" sz="1100" kern="0" spc="300" dirty="0">
                <a:solidFill>
                  <a:srgbClr val="718096"/>
                </a:solidFill>
                <a:latin typeface="Calibri" pitchFamily="34" charset="0"/>
                <a:ea typeface="Calibri" pitchFamily="34" charset="-122"/>
                <a:cs typeface="Calibri" pitchFamily="34" charset="-120"/>
              </a:rPr>
              <a:t>100-DAY ADVISORS</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6FA"/>
        </a:solidFill>
        <a:effectLst/>
      </p:bgPr>
    </p:bg>
    <p:spTree>
      <p:nvGrpSpPr>
        <p:cNvPr id="1" name=""/>
        <p:cNvGrpSpPr/>
        <p:nvPr/>
      </p:nvGrpSpPr>
      <p:grpSpPr>
        <a:xfrm>
          <a:off x="0" y="0"/>
          <a:ext cx="0" cy="0"/>
          <a:chOff x="0" y="0"/>
          <a:chExt cx="0" cy="0"/>
        </a:xfrm>
      </p:grpSpPr>
      <p:sp>
        <p:nvSpPr>
          <p:cNvPr id="2" name="Text 0"/>
          <p:cNvSpPr/>
          <p:nvPr/>
        </p:nvSpPr>
        <p:spPr>
          <a:xfrm>
            <a:off x="457200" y="274320"/>
            <a:ext cx="8229600" cy="640080"/>
          </a:xfrm>
          <a:prstGeom prst="rect">
            <a:avLst/>
          </a:prstGeom>
          <a:noFill/>
          <a:ln/>
        </p:spPr>
        <p:txBody>
          <a:bodyPr wrap="square" rtlCol="0" anchor="ctr"/>
          <a:lstStyle/>
          <a:p>
            <a:pPr marL="0" indent="0" algn="l">
              <a:buNone/>
            </a:pPr>
            <a:r>
              <a:rPr lang="en-US" sz="3600" b="1" dirty="0">
                <a:solidFill>
                  <a:srgbClr val="0F1F38"/>
                </a:solidFill>
                <a:latin typeface="Cambria" pitchFamily="34" charset="0"/>
                <a:ea typeface="Cambria" pitchFamily="34" charset="-122"/>
                <a:cs typeface="Cambria" pitchFamily="34" charset="-120"/>
              </a:rPr>
              <a:t>What Are End States?</a:t>
            </a:r>
            <a:endParaRPr lang="en-US" sz="3600" dirty="0"/>
          </a:p>
        </p:txBody>
      </p:sp>
      <p:sp>
        <p:nvSpPr>
          <p:cNvPr id="3" name="Shape 1"/>
          <p:cNvSpPr/>
          <p:nvPr/>
        </p:nvSpPr>
        <p:spPr>
          <a:xfrm>
            <a:off x="457200" y="1051560"/>
            <a:ext cx="8229600" cy="1371600"/>
          </a:xfrm>
          <a:prstGeom prst="roundRect">
            <a:avLst>
              <a:gd name="adj" fmla="val 6667"/>
            </a:avLst>
          </a:prstGeom>
          <a:solidFill>
            <a:srgbClr val="0F1F38"/>
          </a:solidFill>
          <a:ln/>
          <a:effectLst>
            <a:outerShdw blurRad="101600" dist="38100" dir="2700000" algn="bl" rotWithShape="0">
              <a:srgbClr val="000000">
                <a:alpha val="12000"/>
              </a:srgbClr>
            </a:outerShdw>
          </a:effectLst>
        </p:spPr>
        <p:txBody>
          <a:bodyPr/>
          <a:lstStyle/>
          <a:p>
            <a:endParaRPr lang="en-US"/>
          </a:p>
        </p:txBody>
      </p:sp>
      <p:sp>
        <p:nvSpPr>
          <p:cNvPr id="4" name="Text 2"/>
          <p:cNvSpPr/>
          <p:nvPr/>
        </p:nvSpPr>
        <p:spPr>
          <a:xfrm>
            <a:off x="731520" y="1143000"/>
            <a:ext cx="7680960" cy="1188720"/>
          </a:xfrm>
          <a:prstGeom prst="rect">
            <a:avLst/>
          </a:prstGeom>
          <a:noFill/>
          <a:ln/>
        </p:spPr>
        <p:txBody>
          <a:bodyPr wrap="square" rtlCol="0" anchor="ctr"/>
          <a:lstStyle/>
          <a:p>
            <a:pPr marL="0" indent="0" algn="l">
              <a:buNone/>
            </a:pPr>
            <a:r>
              <a:rPr lang="en-US" sz="1500" dirty="0">
                <a:solidFill>
                  <a:srgbClr val="FFFFFF"/>
                </a:solidFill>
                <a:latin typeface="Calibri" pitchFamily="34" charset="0"/>
                <a:ea typeface="Calibri" pitchFamily="34" charset="-122"/>
                <a:cs typeface="Calibri" pitchFamily="34" charset="-120"/>
              </a:rPr>
              <a:t>End states define what success looks like once integration is complete for shareholders, customers, vendors, and employees. They turn a high-level deal thesis into tangible outcomes that teams can aim for, design around, and measure.</a:t>
            </a:r>
            <a:endParaRPr lang="en-US" sz="1500" dirty="0"/>
          </a:p>
        </p:txBody>
      </p:sp>
      <p:sp>
        <p:nvSpPr>
          <p:cNvPr id="5" name="Shape 3"/>
          <p:cNvSpPr/>
          <p:nvPr/>
        </p:nvSpPr>
        <p:spPr>
          <a:xfrm>
            <a:off x="457200" y="2697480"/>
            <a:ext cx="1645920" cy="1645920"/>
          </a:xfrm>
          <a:prstGeom prst="ellipse">
            <a:avLst/>
          </a:prstGeom>
          <a:solidFill>
            <a:srgbClr val="C9A84C">
              <a:alpha val="85000"/>
            </a:srgbClr>
          </a:solidFill>
          <a:ln w="12700">
            <a:solidFill>
              <a:srgbClr val="C9A84C"/>
            </a:solidFill>
            <a:prstDash val="solid"/>
          </a:ln>
          <a:effectLst>
            <a:outerShdw blurRad="101600" dist="38100" dir="2700000" algn="bl" rotWithShape="0">
              <a:srgbClr val="000000">
                <a:alpha val="12000"/>
              </a:srgbClr>
            </a:outerShdw>
          </a:effectLst>
        </p:spPr>
        <p:txBody>
          <a:bodyPr/>
          <a:lstStyle/>
          <a:p>
            <a:endParaRPr lang="en-US"/>
          </a:p>
        </p:txBody>
      </p:sp>
      <p:sp>
        <p:nvSpPr>
          <p:cNvPr id="6" name="Text 4"/>
          <p:cNvSpPr/>
          <p:nvPr/>
        </p:nvSpPr>
        <p:spPr>
          <a:xfrm>
            <a:off x="457200" y="2743200"/>
            <a:ext cx="1645920" cy="822960"/>
          </a:xfrm>
          <a:prstGeom prst="rect">
            <a:avLst/>
          </a:prstGeom>
          <a:noFill/>
          <a:ln/>
        </p:spPr>
        <p:txBody>
          <a:bodyPr wrap="square" rtlCol="0" anchor="ctr"/>
          <a:lstStyle/>
          <a:p>
            <a:pPr marL="0" indent="0" algn="ctr">
              <a:buNone/>
            </a:pPr>
            <a:r>
              <a:rPr lang="en-US" sz="2800" dirty="0">
                <a:solidFill>
                  <a:srgbClr val="000000"/>
                </a:solidFill>
              </a:rPr>
              <a:t>💰</a:t>
            </a:r>
            <a:endParaRPr lang="en-US" sz="2800" dirty="0"/>
          </a:p>
        </p:txBody>
      </p:sp>
      <p:sp>
        <p:nvSpPr>
          <p:cNvPr id="7" name="Text 5"/>
          <p:cNvSpPr/>
          <p:nvPr/>
        </p:nvSpPr>
        <p:spPr>
          <a:xfrm>
            <a:off x="365760" y="3566160"/>
            <a:ext cx="1828800" cy="365760"/>
          </a:xfrm>
          <a:prstGeom prst="rect">
            <a:avLst/>
          </a:prstGeom>
          <a:noFill/>
          <a:ln/>
        </p:spPr>
        <p:txBody>
          <a:bodyPr wrap="square" rtlCol="0" anchor="ctr"/>
          <a:lstStyle/>
          <a:p>
            <a:pPr marL="0" indent="0" algn="ctr">
              <a:buNone/>
            </a:pPr>
            <a:r>
              <a:rPr lang="en-US" sz="1300" b="1" dirty="0">
                <a:solidFill>
                  <a:srgbClr val="0F1F38"/>
                </a:solidFill>
                <a:latin typeface="Calibri" pitchFamily="34" charset="0"/>
                <a:ea typeface="Calibri" pitchFamily="34" charset="-122"/>
                <a:cs typeface="Calibri" pitchFamily="34" charset="-120"/>
              </a:rPr>
              <a:t>Shareholders</a:t>
            </a:r>
            <a:endParaRPr lang="en-US" sz="1300" dirty="0"/>
          </a:p>
        </p:txBody>
      </p:sp>
      <p:sp>
        <p:nvSpPr>
          <p:cNvPr id="8" name="Shape 6"/>
          <p:cNvSpPr/>
          <p:nvPr/>
        </p:nvSpPr>
        <p:spPr>
          <a:xfrm>
            <a:off x="2651760" y="2697480"/>
            <a:ext cx="1645920" cy="1645920"/>
          </a:xfrm>
          <a:prstGeom prst="ellipse">
            <a:avLst/>
          </a:prstGeom>
          <a:solidFill>
            <a:srgbClr val="C9A84C">
              <a:alpha val="85000"/>
            </a:srgbClr>
          </a:solidFill>
          <a:ln w="12700">
            <a:solidFill>
              <a:srgbClr val="C9A84C"/>
            </a:solidFill>
            <a:prstDash val="solid"/>
          </a:ln>
          <a:effectLst>
            <a:outerShdw blurRad="101600" dist="38100" dir="2700000" algn="bl" rotWithShape="0">
              <a:srgbClr val="000000">
                <a:alpha val="12000"/>
              </a:srgbClr>
            </a:outerShdw>
          </a:effectLst>
        </p:spPr>
        <p:txBody>
          <a:bodyPr/>
          <a:lstStyle/>
          <a:p>
            <a:endParaRPr lang="en-US"/>
          </a:p>
        </p:txBody>
      </p:sp>
      <p:sp>
        <p:nvSpPr>
          <p:cNvPr id="9" name="Text 7"/>
          <p:cNvSpPr/>
          <p:nvPr/>
        </p:nvSpPr>
        <p:spPr>
          <a:xfrm>
            <a:off x="2651760" y="2743200"/>
            <a:ext cx="1645920" cy="822960"/>
          </a:xfrm>
          <a:prstGeom prst="rect">
            <a:avLst/>
          </a:prstGeom>
          <a:noFill/>
          <a:ln/>
        </p:spPr>
        <p:txBody>
          <a:bodyPr wrap="square" rtlCol="0" anchor="ctr"/>
          <a:lstStyle/>
          <a:p>
            <a:pPr marL="0" indent="0" algn="ctr">
              <a:buNone/>
            </a:pPr>
            <a:r>
              <a:rPr lang="en-US" sz="2800" dirty="0">
                <a:solidFill>
                  <a:srgbClr val="000000"/>
                </a:solidFill>
              </a:rPr>
              <a:t>🤝</a:t>
            </a:r>
            <a:endParaRPr lang="en-US" sz="2800" dirty="0"/>
          </a:p>
        </p:txBody>
      </p:sp>
      <p:sp>
        <p:nvSpPr>
          <p:cNvPr id="10" name="Text 8"/>
          <p:cNvSpPr/>
          <p:nvPr/>
        </p:nvSpPr>
        <p:spPr>
          <a:xfrm>
            <a:off x="2560320" y="3566160"/>
            <a:ext cx="1828800" cy="365760"/>
          </a:xfrm>
          <a:prstGeom prst="rect">
            <a:avLst/>
          </a:prstGeom>
          <a:noFill/>
          <a:ln/>
        </p:spPr>
        <p:txBody>
          <a:bodyPr wrap="square" rtlCol="0" anchor="ctr"/>
          <a:lstStyle/>
          <a:p>
            <a:pPr marL="0" indent="0" algn="ctr">
              <a:buNone/>
            </a:pPr>
            <a:r>
              <a:rPr lang="en-US" sz="1300" b="1" dirty="0">
                <a:solidFill>
                  <a:srgbClr val="0F1F38"/>
                </a:solidFill>
                <a:latin typeface="Calibri" pitchFamily="34" charset="0"/>
                <a:ea typeface="Calibri" pitchFamily="34" charset="-122"/>
                <a:cs typeface="Calibri" pitchFamily="34" charset="-120"/>
              </a:rPr>
              <a:t>Customers</a:t>
            </a:r>
            <a:endParaRPr lang="en-US" sz="1300" dirty="0"/>
          </a:p>
        </p:txBody>
      </p:sp>
      <p:sp>
        <p:nvSpPr>
          <p:cNvPr id="11" name="Shape 9"/>
          <p:cNvSpPr/>
          <p:nvPr/>
        </p:nvSpPr>
        <p:spPr>
          <a:xfrm>
            <a:off x="4846320" y="2697480"/>
            <a:ext cx="1645920" cy="1645920"/>
          </a:xfrm>
          <a:prstGeom prst="ellipse">
            <a:avLst/>
          </a:prstGeom>
          <a:solidFill>
            <a:srgbClr val="C9A84C">
              <a:alpha val="85000"/>
            </a:srgbClr>
          </a:solidFill>
          <a:ln w="12700">
            <a:solidFill>
              <a:srgbClr val="C9A84C"/>
            </a:solidFill>
            <a:prstDash val="solid"/>
          </a:ln>
          <a:effectLst>
            <a:outerShdw blurRad="101600" dist="38100" dir="2700000" algn="bl" rotWithShape="0">
              <a:srgbClr val="000000">
                <a:alpha val="12000"/>
              </a:srgbClr>
            </a:outerShdw>
          </a:effectLst>
        </p:spPr>
        <p:txBody>
          <a:bodyPr/>
          <a:lstStyle/>
          <a:p>
            <a:endParaRPr lang="en-US"/>
          </a:p>
        </p:txBody>
      </p:sp>
      <p:sp>
        <p:nvSpPr>
          <p:cNvPr id="12" name="Text 10"/>
          <p:cNvSpPr/>
          <p:nvPr/>
        </p:nvSpPr>
        <p:spPr>
          <a:xfrm>
            <a:off x="4846320" y="2743200"/>
            <a:ext cx="1645920" cy="822960"/>
          </a:xfrm>
          <a:prstGeom prst="rect">
            <a:avLst/>
          </a:prstGeom>
          <a:noFill/>
          <a:ln/>
        </p:spPr>
        <p:txBody>
          <a:bodyPr wrap="square" rtlCol="0" anchor="ctr"/>
          <a:lstStyle/>
          <a:p>
            <a:pPr marL="0" indent="0" algn="ctr">
              <a:buNone/>
            </a:pPr>
            <a:r>
              <a:rPr lang="en-US" sz="2800" dirty="0">
                <a:solidFill>
                  <a:srgbClr val="000000"/>
                </a:solidFill>
              </a:rPr>
              <a:t>📦</a:t>
            </a:r>
            <a:endParaRPr lang="en-US" sz="2800" dirty="0"/>
          </a:p>
        </p:txBody>
      </p:sp>
      <p:sp>
        <p:nvSpPr>
          <p:cNvPr id="13" name="Text 11"/>
          <p:cNvSpPr/>
          <p:nvPr/>
        </p:nvSpPr>
        <p:spPr>
          <a:xfrm>
            <a:off x="4754880" y="3566160"/>
            <a:ext cx="1828800" cy="365760"/>
          </a:xfrm>
          <a:prstGeom prst="rect">
            <a:avLst/>
          </a:prstGeom>
          <a:noFill/>
          <a:ln/>
        </p:spPr>
        <p:txBody>
          <a:bodyPr wrap="square" rtlCol="0" anchor="ctr"/>
          <a:lstStyle/>
          <a:p>
            <a:pPr marL="0" indent="0" algn="ctr">
              <a:buNone/>
            </a:pPr>
            <a:r>
              <a:rPr lang="en-US" sz="1300" b="1" dirty="0">
                <a:solidFill>
                  <a:srgbClr val="0F1F38"/>
                </a:solidFill>
                <a:latin typeface="Calibri" pitchFamily="34" charset="0"/>
                <a:ea typeface="Calibri" pitchFamily="34" charset="-122"/>
                <a:cs typeface="Calibri" pitchFamily="34" charset="-120"/>
              </a:rPr>
              <a:t>Vendors</a:t>
            </a:r>
            <a:endParaRPr lang="en-US" sz="1300" dirty="0"/>
          </a:p>
        </p:txBody>
      </p:sp>
      <p:sp>
        <p:nvSpPr>
          <p:cNvPr id="14" name="Shape 12"/>
          <p:cNvSpPr/>
          <p:nvPr/>
        </p:nvSpPr>
        <p:spPr>
          <a:xfrm>
            <a:off x="7040880" y="2697480"/>
            <a:ext cx="1645920" cy="1645920"/>
          </a:xfrm>
          <a:prstGeom prst="ellipse">
            <a:avLst/>
          </a:prstGeom>
          <a:solidFill>
            <a:srgbClr val="C9A84C">
              <a:alpha val="85000"/>
            </a:srgbClr>
          </a:solidFill>
          <a:ln w="12700">
            <a:solidFill>
              <a:srgbClr val="C9A84C"/>
            </a:solidFill>
            <a:prstDash val="solid"/>
          </a:ln>
          <a:effectLst>
            <a:outerShdw blurRad="101600" dist="38100" dir="2700000" algn="bl" rotWithShape="0">
              <a:srgbClr val="000000">
                <a:alpha val="12000"/>
              </a:srgbClr>
            </a:outerShdw>
          </a:effectLst>
        </p:spPr>
        <p:txBody>
          <a:bodyPr/>
          <a:lstStyle/>
          <a:p>
            <a:endParaRPr lang="en-US"/>
          </a:p>
        </p:txBody>
      </p:sp>
      <p:sp>
        <p:nvSpPr>
          <p:cNvPr id="15" name="Text 13"/>
          <p:cNvSpPr/>
          <p:nvPr/>
        </p:nvSpPr>
        <p:spPr>
          <a:xfrm>
            <a:off x="7040880" y="2743200"/>
            <a:ext cx="1645920" cy="822960"/>
          </a:xfrm>
          <a:prstGeom prst="rect">
            <a:avLst/>
          </a:prstGeom>
          <a:noFill/>
          <a:ln/>
        </p:spPr>
        <p:txBody>
          <a:bodyPr wrap="square" rtlCol="0" anchor="ctr"/>
          <a:lstStyle/>
          <a:p>
            <a:pPr marL="0" indent="0" algn="ctr">
              <a:buNone/>
            </a:pPr>
            <a:r>
              <a:rPr lang="en-US" sz="2800" dirty="0">
                <a:solidFill>
                  <a:srgbClr val="000000"/>
                </a:solidFill>
              </a:rPr>
              <a:t>👥</a:t>
            </a:r>
            <a:endParaRPr lang="en-US" sz="2800" dirty="0"/>
          </a:p>
        </p:txBody>
      </p:sp>
      <p:sp>
        <p:nvSpPr>
          <p:cNvPr id="16" name="Text 14"/>
          <p:cNvSpPr/>
          <p:nvPr/>
        </p:nvSpPr>
        <p:spPr>
          <a:xfrm>
            <a:off x="6949440" y="3566160"/>
            <a:ext cx="1828800" cy="365760"/>
          </a:xfrm>
          <a:prstGeom prst="rect">
            <a:avLst/>
          </a:prstGeom>
          <a:noFill/>
          <a:ln/>
        </p:spPr>
        <p:txBody>
          <a:bodyPr wrap="square" rtlCol="0" anchor="ctr"/>
          <a:lstStyle/>
          <a:p>
            <a:pPr marL="0" indent="0" algn="ctr">
              <a:buNone/>
            </a:pPr>
            <a:r>
              <a:rPr lang="en-US" sz="1300" b="1" dirty="0">
                <a:solidFill>
                  <a:srgbClr val="0F1F38"/>
                </a:solidFill>
                <a:latin typeface="Calibri" pitchFamily="34" charset="0"/>
                <a:ea typeface="Calibri" pitchFamily="34" charset="-122"/>
                <a:cs typeface="Calibri" pitchFamily="34" charset="-120"/>
              </a:rPr>
              <a:t>Employees</a:t>
            </a:r>
            <a:endParaRPr lang="en-US" sz="1300" dirty="0"/>
          </a:p>
        </p:txBody>
      </p:sp>
      <p:sp>
        <p:nvSpPr>
          <p:cNvPr id="17" name="Text 15"/>
          <p:cNvSpPr/>
          <p:nvPr/>
        </p:nvSpPr>
        <p:spPr>
          <a:xfrm>
            <a:off x="457200" y="4395651"/>
            <a:ext cx="8229600" cy="365760"/>
          </a:xfrm>
          <a:prstGeom prst="rect">
            <a:avLst/>
          </a:prstGeom>
          <a:noFill/>
          <a:ln/>
        </p:spPr>
        <p:txBody>
          <a:bodyPr wrap="square" rtlCol="0" anchor="ctr"/>
          <a:lstStyle/>
          <a:p>
            <a:pPr marL="0" indent="0" algn="ctr">
              <a:buNone/>
            </a:pPr>
            <a:r>
              <a:rPr lang="en-US" sz="1100" i="1" dirty="0">
                <a:solidFill>
                  <a:srgbClr val="718096"/>
                </a:solidFill>
                <a:latin typeface="Calibri" pitchFamily="34" charset="0"/>
                <a:ea typeface="Calibri" pitchFamily="34" charset="-122"/>
                <a:cs typeface="Calibri" pitchFamily="34" charset="-120"/>
              </a:rPr>
              <a:t>Early, clear definition of end states enables aligned work plans and better day-to-day trade-offs.</a:t>
            </a:r>
            <a:endParaRPr lang="en-US" sz="1100" dirty="0"/>
          </a:p>
        </p:txBody>
      </p:sp>
      <p:sp>
        <p:nvSpPr>
          <p:cNvPr id="19" name="TextBox 18">
            <a:extLst>
              <a:ext uri="{FF2B5EF4-FFF2-40B4-BE49-F238E27FC236}">
                <a16:creationId xmlns:a16="http://schemas.microsoft.com/office/drawing/2014/main" id="{AEC9C09D-9764-9F8B-15C2-95421226BC47}"/>
              </a:ext>
            </a:extLst>
          </p:cNvPr>
          <p:cNvSpPr txBox="1"/>
          <p:nvPr/>
        </p:nvSpPr>
        <p:spPr>
          <a:xfrm>
            <a:off x="273036" y="4882188"/>
            <a:ext cx="4574567" cy="204351"/>
          </a:xfrm>
          <a:prstGeom prst="rect">
            <a:avLst/>
          </a:prstGeom>
          <a:noFill/>
        </p:spPr>
        <p:txBody>
          <a:bodyPr wrap="square">
            <a:spAutoFit/>
          </a:bodyPr>
          <a:lstStyle/>
          <a:p>
            <a:r>
              <a:rPr lang="en-US" sz="728" dirty="0">
                <a:latin typeface="Garamond" panose="02020404030301010803" pitchFamily="18" charset="0"/>
              </a:rPr>
              <a:t>© 100-Day Advisors    MandAPlaybook.com</a:t>
            </a:r>
          </a:p>
        </p:txBody>
      </p:sp>
      <p:sp>
        <p:nvSpPr>
          <p:cNvPr id="20" name="TextBox 19">
            <a:extLst>
              <a:ext uri="{FF2B5EF4-FFF2-40B4-BE49-F238E27FC236}">
                <a16:creationId xmlns:a16="http://schemas.microsoft.com/office/drawing/2014/main" id="{CC659118-87AB-3E16-0D49-600FC5A15327}"/>
              </a:ext>
            </a:extLst>
          </p:cNvPr>
          <p:cNvSpPr txBox="1"/>
          <p:nvPr/>
        </p:nvSpPr>
        <p:spPr>
          <a:xfrm>
            <a:off x="8732520" y="4888720"/>
            <a:ext cx="138444" cy="215444"/>
          </a:xfrm>
          <a:prstGeom prst="rect">
            <a:avLst/>
          </a:prstGeom>
          <a:noFill/>
        </p:spPr>
        <p:txBody>
          <a:bodyPr wrap="square" rtlCol="0">
            <a:spAutoFit/>
          </a:bodyPr>
          <a:lstStyle/>
          <a:p>
            <a:fld id="{8B9106B6-1317-444D-BC03-A9786141AF7D}" type="slidenum">
              <a:rPr lang="en-US" sz="800" smtClean="0"/>
              <a:t>2</a:t>
            </a:fld>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F38"/>
          </a:solidFill>
          <a:ln w="12700">
            <a:solidFill>
              <a:srgbClr val="0F1F38"/>
            </a:solidFill>
            <a:prstDash val="solid"/>
          </a:ln>
        </p:spPr>
        <p:txBody>
          <a:bodyPr/>
          <a:lstStyle/>
          <a:p>
            <a:endParaRPr lang="en-US"/>
          </a:p>
        </p:txBody>
      </p:sp>
      <p:sp>
        <p:nvSpPr>
          <p:cNvPr id="3" name="Text 1"/>
          <p:cNvSpPr/>
          <p:nvPr/>
        </p:nvSpPr>
        <p:spPr>
          <a:xfrm>
            <a:off x="457200" y="137160"/>
            <a:ext cx="8229600" cy="731520"/>
          </a:xfrm>
          <a:prstGeom prst="rect">
            <a:avLst/>
          </a:prstGeom>
          <a:noFill/>
          <a:ln/>
        </p:spPr>
        <p:txBody>
          <a:bodyPr wrap="square" rtlCol="0" anchor="ctr"/>
          <a:lstStyle/>
          <a:p>
            <a:pPr marL="0" indent="0" algn="l">
              <a:buNone/>
            </a:pPr>
            <a:r>
              <a:rPr lang="en-US" sz="3200" b="1" dirty="0">
                <a:solidFill>
                  <a:srgbClr val="FFFFFF"/>
                </a:solidFill>
                <a:latin typeface="Cambria" pitchFamily="34" charset="0"/>
                <a:ea typeface="Cambria" pitchFamily="34" charset="-122"/>
                <a:cs typeface="Cambria" pitchFamily="34" charset="-120"/>
              </a:rPr>
              <a:t>Shareholder End States</a:t>
            </a:r>
            <a:endParaRPr lang="en-US" sz="3200" dirty="0"/>
          </a:p>
        </p:txBody>
      </p:sp>
      <p:sp>
        <p:nvSpPr>
          <p:cNvPr id="4" name="Shape 2"/>
          <p:cNvSpPr/>
          <p:nvPr/>
        </p:nvSpPr>
        <p:spPr>
          <a:xfrm>
            <a:off x="365760" y="1143000"/>
            <a:ext cx="4023360" cy="2103120"/>
          </a:xfrm>
          <a:prstGeom prst="roundRect">
            <a:avLst>
              <a:gd name="adj" fmla="val 4348"/>
            </a:avLst>
          </a:prstGeom>
          <a:solidFill>
            <a:srgbClr val="F4F6FA"/>
          </a:solidFill>
          <a:ln/>
          <a:effectLst>
            <a:outerShdw blurRad="101600" dist="38100" dir="2700000" algn="bl" rotWithShape="0">
              <a:srgbClr val="000000">
                <a:alpha val="12000"/>
              </a:srgbClr>
            </a:outerShdw>
          </a:effectLst>
        </p:spPr>
        <p:txBody>
          <a:bodyPr/>
          <a:lstStyle/>
          <a:p>
            <a:endParaRPr lang="en-US"/>
          </a:p>
        </p:txBody>
      </p:sp>
      <p:sp>
        <p:nvSpPr>
          <p:cNvPr id="5" name="Text 3"/>
          <p:cNvSpPr/>
          <p:nvPr/>
        </p:nvSpPr>
        <p:spPr>
          <a:xfrm>
            <a:off x="548640" y="1188720"/>
            <a:ext cx="3657600" cy="365760"/>
          </a:xfrm>
          <a:prstGeom prst="rect">
            <a:avLst/>
          </a:prstGeom>
          <a:noFill/>
          <a:ln/>
        </p:spPr>
        <p:txBody>
          <a:bodyPr wrap="square" rtlCol="0" anchor="ctr"/>
          <a:lstStyle/>
          <a:p>
            <a:pPr marL="0" indent="0">
              <a:buNone/>
            </a:pPr>
            <a:r>
              <a:rPr lang="en-US" sz="1300" b="1" dirty="0">
                <a:solidFill>
                  <a:srgbClr val="C9A84C"/>
                </a:solidFill>
                <a:latin typeface="Calibri" pitchFamily="34" charset="0"/>
                <a:ea typeface="Calibri" pitchFamily="34" charset="-122"/>
                <a:cs typeface="Calibri" pitchFamily="34" charset="-120"/>
              </a:rPr>
              <a:t>Guiding Questions</a:t>
            </a:r>
            <a:endParaRPr lang="en-US" sz="1300" dirty="0"/>
          </a:p>
        </p:txBody>
      </p:sp>
      <p:sp>
        <p:nvSpPr>
          <p:cNvPr id="6" name="Text 4"/>
          <p:cNvSpPr/>
          <p:nvPr/>
        </p:nvSpPr>
        <p:spPr>
          <a:xfrm>
            <a:off x="548640" y="1600200"/>
            <a:ext cx="3657600" cy="1554480"/>
          </a:xfrm>
          <a:prstGeom prst="rect">
            <a:avLst/>
          </a:prstGeom>
          <a:noFill/>
          <a:ln/>
        </p:spPr>
        <p:txBody>
          <a:bodyPr wrap="square" rtlCol="0" anchor="ctr"/>
          <a:lstStyle/>
          <a:p>
            <a:pPr marL="342900" indent="-342900">
              <a:spcAft>
                <a:spcPts val="800"/>
              </a:spcAft>
              <a:buSzPct val="100000"/>
              <a:buChar char="•"/>
            </a:pPr>
            <a:r>
              <a:rPr lang="en-US" sz="1300" dirty="0">
                <a:solidFill>
                  <a:srgbClr val="4A5568"/>
                </a:solidFill>
                <a:latin typeface="Calibri" pitchFamily="34" charset="0"/>
                <a:ea typeface="Calibri" pitchFamily="34" charset="-122"/>
                <a:cs typeface="Calibri" pitchFamily="34" charset="-120"/>
              </a:rPr>
              <a:t>What financial and strategic outcomes must the combined company deliver (e.g., synergy realization, margin expansion, improved earnings, or stronger TSR)?</a:t>
            </a:r>
            <a:endParaRPr lang="en-US" sz="1300" dirty="0"/>
          </a:p>
          <a:p>
            <a:pPr marL="342900" indent="-342900">
              <a:buSzPct val="100000"/>
              <a:buChar char="•"/>
            </a:pPr>
            <a:r>
              <a:rPr lang="en-US" sz="1300" dirty="0">
                <a:solidFill>
                  <a:srgbClr val="4A5568"/>
                </a:solidFill>
                <a:latin typeface="Calibri" pitchFamily="34" charset="0"/>
                <a:ea typeface="Calibri" pitchFamily="34" charset="-122"/>
                <a:cs typeface="Calibri" pitchFamily="34" charset="-120"/>
              </a:rPr>
              <a:t>How should the market, analysts, and owners understand the new equity story once integration is complete?</a:t>
            </a:r>
            <a:endParaRPr lang="en-US" sz="1300" dirty="0"/>
          </a:p>
        </p:txBody>
      </p:sp>
      <p:sp>
        <p:nvSpPr>
          <p:cNvPr id="7" name="Shape 5"/>
          <p:cNvSpPr/>
          <p:nvPr/>
        </p:nvSpPr>
        <p:spPr>
          <a:xfrm>
            <a:off x="4754880" y="1143000"/>
            <a:ext cx="4023360" cy="2103120"/>
          </a:xfrm>
          <a:prstGeom prst="roundRect">
            <a:avLst>
              <a:gd name="adj" fmla="val 4348"/>
            </a:avLst>
          </a:prstGeom>
          <a:solidFill>
            <a:srgbClr val="F4F6FA"/>
          </a:solidFill>
          <a:ln/>
          <a:effectLst>
            <a:outerShdw blurRad="101600" dist="38100" dir="2700000" algn="bl" rotWithShape="0">
              <a:srgbClr val="000000">
                <a:alpha val="12000"/>
              </a:srgbClr>
            </a:outerShdw>
          </a:effectLst>
        </p:spPr>
        <p:txBody>
          <a:bodyPr/>
          <a:lstStyle/>
          <a:p>
            <a:endParaRPr lang="en-US"/>
          </a:p>
        </p:txBody>
      </p:sp>
      <p:sp>
        <p:nvSpPr>
          <p:cNvPr id="8" name="Text 6"/>
          <p:cNvSpPr/>
          <p:nvPr/>
        </p:nvSpPr>
        <p:spPr>
          <a:xfrm>
            <a:off x="4937760" y="1188720"/>
            <a:ext cx="3657600" cy="365760"/>
          </a:xfrm>
          <a:prstGeom prst="rect">
            <a:avLst/>
          </a:prstGeom>
          <a:noFill/>
          <a:ln/>
        </p:spPr>
        <p:txBody>
          <a:bodyPr wrap="square" rtlCol="0" anchor="ctr"/>
          <a:lstStyle/>
          <a:p>
            <a:pPr marL="0" indent="0">
              <a:buNone/>
            </a:pPr>
            <a:r>
              <a:rPr lang="en-US" sz="1300" b="1" dirty="0">
                <a:solidFill>
                  <a:srgbClr val="C9A84C"/>
                </a:solidFill>
                <a:latin typeface="Calibri" pitchFamily="34" charset="0"/>
                <a:ea typeface="Calibri" pitchFamily="34" charset="-122"/>
                <a:cs typeface="Calibri" pitchFamily="34" charset="-120"/>
              </a:rPr>
              <a:t>Illustrative Examples</a:t>
            </a:r>
            <a:endParaRPr lang="en-US" sz="1300" dirty="0"/>
          </a:p>
        </p:txBody>
      </p:sp>
      <p:sp>
        <p:nvSpPr>
          <p:cNvPr id="9" name="Text 7"/>
          <p:cNvSpPr/>
          <p:nvPr/>
        </p:nvSpPr>
        <p:spPr>
          <a:xfrm>
            <a:off x="4937760" y="1600200"/>
            <a:ext cx="3749040" cy="1554480"/>
          </a:xfrm>
          <a:prstGeom prst="rect">
            <a:avLst/>
          </a:prstGeom>
          <a:noFill/>
          <a:ln/>
        </p:spPr>
        <p:txBody>
          <a:bodyPr wrap="square" rtlCol="0" anchor="ctr"/>
          <a:lstStyle/>
          <a:p>
            <a:pPr marL="342900" indent="-342900">
              <a:spcAft>
                <a:spcPts val="800"/>
              </a:spcAft>
              <a:buSzPct val="100000"/>
              <a:buChar char="•"/>
            </a:pPr>
            <a:r>
              <a:rPr lang="en-US" sz="1300" dirty="0">
                <a:solidFill>
                  <a:srgbClr val="4A5568"/>
                </a:solidFill>
                <a:latin typeface="Calibri" pitchFamily="34" charset="0"/>
                <a:ea typeface="Calibri" pitchFamily="34" charset="-122"/>
                <a:cs typeface="Calibri" pitchFamily="34" charset="-120"/>
              </a:rPr>
              <a:t>Within 24 months, the combined business delivers the majority of promised cost and revenue synergies in line with or ahead of the original deal case.</a:t>
            </a:r>
            <a:endParaRPr lang="en-US" sz="1300" dirty="0"/>
          </a:p>
          <a:p>
            <a:pPr marL="342900" indent="-342900">
              <a:buSzPct val="100000"/>
              <a:buChar char="•"/>
            </a:pPr>
            <a:r>
              <a:rPr lang="en-US" sz="1300" dirty="0">
                <a:solidFill>
                  <a:srgbClr val="4A5568"/>
                </a:solidFill>
                <a:latin typeface="Calibri" pitchFamily="34" charset="0"/>
                <a:ea typeface="Calibri" pitchFamily="34" charset="-122"/>
                <a:cs typeface="Calibri" pitchFamily="34" charset="-120"/>
              </a:rPr>
              <a:t>The earnings profile improves: a greater portion of profit comes from recurring, diversified, and scalable revenue streams, reducing volatility versus the pre-merger company.</a:t>
            </a:r>
            <a:endParaRPr lang="en-US" sz="1300" dirty="0"/>
          </a:p>
        </p:txBody>
      </p:sp>
      <p:sp>
        <p:nvSpPr>
          <p:cNvPr id="10" name="Shape 8"/>
          <p:cNvSpPr/>
          <p:nvPr/>
        </p:nvSpPr>
        <p:spPr>
          <a:xfrm>
            <a:off x="365760" y="3429000"/>
            <a:ext cx="8412480" cy="1417320"/>
          </a:xfrm>
          <a:prstGeom prst="roundRect">
            <a:avLst>
              <a:gd name="adj" fmla="val 6452"/>
            </a:avLst>
          </a:prstGeom>
          <a:solidFill>
            <a:srgbClr val="0F1F38"/>
          </a:solidFill>
          <a:ln/>
        </p:spPr>
        <p:txBody>
          <a:bodyPr/>
          <a:lstStyle/>
          <a:p>
            <a:endParaRPr lang="en-US"/>
          </a:p>
        </p:txBody>
      </p:sp>
      <p:sp>
        <p:nvSpPr>
          <p:cNvPr id="11" name="Text 9"/>
          <p:cNvSpPr/>
          <p:nvPr/>
        </p:nvSpPr>
        <p:spPr>
          <a:xfrm>
            <a:off x="640080" y="3493008"/>
            <a:ext cx="2743200" cy="320040"/>
          </a:xfrm>
          <a:prstGeom prst="rect">
            <a:avLst/>
          </a:prstGeom>
          <a:noFill/>
          <a:ln/>
        </p:spPr>
        <p:txBody>
          <a:bodyPr wrap="square" rtlCol="0" anchor="ctr"/>
          <a:lstStyle/>
          <a:p>
            <a:pPr marL="0" indent="0">
              <a:buNone/>
            </a:pPr>
            <a:r>
              <a:rPr lang="en-US" sz="1000" b="1" kern="0" spc="200" dirty="0">
                <a:solidFill>
                  <a:srgbClr val="C9A84C"/>
                </a:solidFill>
                <a:latin typeface="Calibri" pitchFamily="34" charset="0"/>
                <a:ea typeface="Calibri" pitchFamily="34" charset="-122"/>
                <a:cs typeface="Calibri" pitchFamily="34" charset="-120"/>
              </a:rPr>
              <a:t>KEY METRICS TO TRACK</a:t>
            </a:r>
            <a:endParaRPr lang="en-US" sz="1000" dirty="0"/>
          </a:p>
        </p:txBody>
      </p:sp>
      <p:sp>
        <p:nvSpPr>
          <p:cNvPr id="12" name="Text 10"/>
          <p:cNvSpPr/>
          <p:nvPr/>
        </p:nvSpPr>
        <p:spPr>
          <a:xfrm>
            <a:off x="640080" y="3840480"/>
            <a:ext cx="1920240" cy="7315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Synergy Realization %</a:t>
            </a:r>
            <a:endParaRPr lang="en-US" sz="1300" dirty="0"/>
          </a:p>
        </p:txBody>
      </p:sp>
      <p:sp>
        <p:nvSpPr>
          <p:cNvPr id="13" name="Text 11"/>
          <p:cNvSpPr/>
          <p:nvPr/>
        </p:nvSpPr>
        <p:spPr>
          <a:xfrm>
            <a:off x="2697480" y="3840480"/>
            <a:ext cx="1920240" cy="7315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EBITDA Margin</a:t>
            </a:r>
            <a:endParaRPr lang="en-US" sz="1300" dirty="0"/>
          </a:p>
        </p:txBody>
      </p:sp>
      <p:sp>
        <p:nvSpPr>
          <p:cNvPr id="14" name="Text 12"/>
          <p:cNvSpPr/>
          <p:nvPr/>
        </p:nvSpPr>
        <p:spPr>
          <a:xfrm>
            <a:off x="4754880" y="3840480"/>
            <a:ext cx="1920240" cy="7315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Revenue Mix</a:t>
            </a:r>
            <a:endParaRPr lang="en-US" sz="1300" dirty="0"/>
          </a:p>
        </p:txBody>
      </p:sp>
      <p:sp>
        <p:nvSpPr>
          <p:cNvPr id="15" name="Text 13"/>
          <p:cNvSpPr/>
          <p:nvPr/>
        </p:nvSpPr>
        <p:spPr>
          <a:xfrm>
            <a:off x="6812280" y="3840480"/>
            <a:ext cx="1920240" cy="7315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Total Shareholder Return</a:t>
            </a:r>
            <a:endParaRPr lang="en-US" sz="1300" dirty="0"/>
          </a:p>
        </p:txBody>
      </p:sp>
      <p:sp>
        <p:nvSpPr>
          <p:cNvPr id="17" name="TextBox 16">
            <a:extLst>
              <a:ext uri="{FF2B5EF4-FFF2-40B4-BE49-F238E27FC236}">
                <a16:creationId xmlns:a16="http://schemas.microsoft.com/office/drawing/2014/main" id="{A7CB933C-D7A6-3156-8B7A-F7A693FCDC74}"/>
              </a:ext>
            </a:extLst>
          </p:cNvPr>
          <p:cNvSpPr txBox="1"/>
          <p:nvPr/>
        </p:nvSpPr>
        <p:spPr>
          <a:xfrm>
            <a:off x="273036" y="4882188"/>
            <a:ext cx="4574567" cy="204351"/>
          </a:xfrm>
          <a:prstGeom prst="rect">
            <a:avLst/>
          </a:prstGeom>
          <a:noFill/>
        </p:spPr>
        <p:txBody>
          <a:bodyPr wrap="square">
            <a:spAutoFit/>
          </a:bodyPr>
          <a:lstStyle/>
          <a:p>
            <a:r>
              <a:rPr lang="en-US" sz="728" dirty="0">
                <a:latin typeface="Garamond" panose="02020404030301010803" pitchFamily="18" charset="0"/>
              </a:rPr>
              <a:t>© 100-Day Advisors    MandAPlaybook.com</a:t>
            </a:r>
          </a:p>
        </p:txBody>
      </p:sp>
      <p:sp>
        <p:nvSpPr>
          <p:cNvPr id="19" name="TextBox 18">
            <a:extLst>
              <a:ext uri="{FF2B5EF4-FFF2-40B4-BE49-F238E27FC236}">
                <a16:creationId xmlns:a16="http://schemas.microsoft.com/office/drawing/2014/main" id="{F6BC16CB-C18A-72CB-8CE9-DCE695F21E24}"/>
              </a:ext>
            </a:extLst>
          </p:cNvPr>
          <p:cNvSpPr txBox="1"/>
          <p:nvPr/>
        </p:nvSpPr>
        <p:spPr>
          <a:xfrm>
            <a:off x="8732520" y="4888720"/>
            <a:ext cx="138444" cy="215444"/>
          </a:xfrm>
          <a:prstGeom prst="rect">
            <a:avLst/>
          </a:prstGeom>
          <a:noFill/>
        </p:spPr>
        <p:txBody>
          <a:bodyPr wrap="square" rtlCol="0">
            <a:spAutoFit/>
          </a:bodyPr>
          <a:lstStyle/>
          <a:p>
            <a:fld id="{8B9106B6-1317-444D-BC03-A9786141AF7D}" type="slidenum">
              <a:rPr lang="en-US" sz="800" smtClean="0"/>
              <a:t>3</a:t>
            </a:fld>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F38"/>
          </a:solidFill>
          <a:ln w="12700">
            <a:solidFill>
              <a:srgbClr val="0F1F38"/>
            </a:solidFill>
            <a:prstDash val="solid"/>
          </a:ln>
        </p:spPr>
        <p:txBody>
          <a:bodyPr/>
          <a:lstStyle/>
          <a:p>
            <a:endParaRPr lang="en-US"/>
          </a:p>
        </p:txBody>
      </p:sp>
      <p:sp>
        <p:nvSpPr>
          <p:cNvPr id="3" name="Text 1"/>
          <p:cNvSpPr/>
          <p:nvPr/>
        </p:nvSpPr>
        <p:spPr>
          <a:xfrm>
            <a:off x="457200" y="137160"/>
            <a:ext cx="8229600" cy="731520"/>
          </a:xfrm>
          <a:prstGeom prst="rect">
            <a:avLst/>
          </a:prstGeom>
          <a:noFill/>
          <a:ln/>
        </p:spPr>
        <p:txBody>
          <a:bodyPr wrap="square" rtlCol="0" anchor="ctr"/>
          <a:lstStyle/>
          <a:p>
            <a:pPr marL="0" indent="0" algn="l">
              <a:buNone/>
            </a:pPr>
            <a:r>
              <a:rPr lang="en-US" sz="3200" b="1" dirty="0">
                <a:solidFill>
                  <a:srgbClr val="FFFFFF"/>
                </a:solidFill>
                <a:latin typeface="Cambria" pitchFamily="34" charset="0"/>
                <a:ea typeface="Cambria" pitchFamily="34" charset="-122"/>
                <a:cs typeface="Cambria" pitchFamily="34" charset="-120"/>
              </a:rPr>
              <a:t>Customer End States</a:t>
            </a:r>
            <a:endParaRPr lang="en-US" sz="3200" dirty="0"/>
          </a:p>
        </p:txBody>
      </p:sp>
      <p:sp>
        <p:nvSpPr>
          <p:cNvPr id="4" name="Shape 2"/>
          <p:cNvSpPr/>
          <p:nvPr/>
        </p:nvSpPr>
        <p:spPr>
          <a:xfrm>
            <a:off x="365760" y="1143000"/>
            <a:ext cx="4023360" cy="2103120"/>
          </a:xfrm>
          <a:prstGeom prst="roundRect">
            <a:avLst>
              <a:gd name="adj" fmla="val 4348"/>
            </a:avLst>
          </a:prstGeom>
          <a:solidFill>
            <a:srgbClr val="F4F6FA"/>
          </a:solidFill>
          <a:ln/>
          <a:effectLst>
            <a:outerShdw blurRad="101600" dist="38100" dir="2700000" algn="bl" rotWithShape="0">
              <a:srgbClr val="000000">
                <a:alpha val="12000"/>
              </a:srgbClr>
            </a:outerShdw>
          </a:effectLst>
        </p:spPr>
        <p:txBody>
          <a:bodyPr/>
          <a:lstStyle/>
          <a:p>
            <a:endParaRPr lang="en-US"/>
          </a:p>
        </p:txBody>
      </p:sp>
      <p:sp>
        <p:nvSpPr>
          <p:cNvPr id="5" name="Text 3"/>
          <p:cNvSpPr/>
          <p:nvPr/>
        </p:nvSpPr>
        <p:spPr>
          <a:xfrm>
            <a:off x="548640" y="1188720"/>
            <a:ext cx="3657600" cy="365760"/>
          </a:xfrm>
          <a:prstGeom prst="rect">
            <a:avLst/>
          </a:prstGeom>
          <a:noFill/>
          <a:ln/>
        </p:spPr>
        <p:txBody>
          <a:bodyPr wrap="square" rtlCol="0" anchor="ctr"/>
          <a:lstStyle/>
          <a:p>
            <a:pPr marL="0" indent="0">
              <a:buNone/>
            </a:pPr>
            <a:r>
              <a:rPr lang="en-US" sz="1300" b="1" dirty="0">
                <a:solidFill>
                  <a:srgbClr val="C9A84C"/>
                </a:solidFill>
                <a:latin typeface="Calibri" pitchFamily="34" charset="0"/>
                <a:ea typeface="Calibri" pitchFamily="34" charset="-122"/>
                <a:cs typeface="Calibri" pitchFamily="34" charset="-120"/>
              </a:rPr>
              <a:t>Guiding Questions</a:t>
            </a:r>
            <a:endParaRPr lang="en-US" sz="1300" dirty="0"/>
          </a:p>
        </p:txBody>
      </p:sp>
      <p:sp>
        <p:nvSpPr>
          <p:cNvPr id="6" name="Text 4"/>
          <p:cNvSpPr/>
          <p:nvPr/>
        </p:nvSpPr>
        <p:spPr>
          <a:xfrm>
            <a:off x="548640" y="1600200"/>
            <a:ext cx="3657600" cy="1554480"/>
          </a:xfrm>
          <a:prstGeom prst="rect">
            <a:avLst/>
          </a:prstGeom>
          <a:noFill/>
          <a:ln/>
        </p:spPr>
        <p:txBody>
          <a:bodyPr wrap="square" rtlCol="0" anchor="ctr"/>
          <a:lstStyle/>
          <a:p>
            <a:pPr marL="342900" indent="-342900">
              <a:spcAft>
                <a:spcPts val="800"/>
              </a:spcAft>
              <a:buSzPct val="100000"/>
              <a:buChar char="•"/>
            </a:pPr>
            <a:r>
              <a:rPr lang="en-US" sz="1300" dirty="0">
                <a:solidFill>
                  <a:srgbClr val="4A5568"/>
                </a:solidFill>
                <a:latin typeface="Calibri" pitchFamily="34" charset="0"/>
                <a:ea typeface="Calibri" pitchFamily="34" charset="-122"/>
                <a:cs typeface="Calibri" pitchFamily="34" charset="-120"/>
              </a:rPr>
              <a:t>What should customers experience during and after integration (e.g., no service disruption, simplified terms, and a broader, integrated product set)?</a:t>
            </a:r>
            <a:endParaRPr lang="en-US" sz="1300" dirty="0"/>
          </a:p>
          <a:p>
            <a:pPr marL="342900" indent="-342900">
              <a:buSzPct val="100000"/>
              <a:buChar char="•"/>
            </a:pPr>
            <a:r>
              <a:rPr lang="en-US" sz="1300" dirty="0">
                <a:solidFill>
                  <a:srgbClr val="4A5568"/>
                </a:solidFill>
                <a:latin typeface="Calibri" pitchFamily="34" charset="0"/>
                <a:ea typeface="Calibri" pitchFamily="34" charset="-122"/>
                <a:cs typeface="Calibri" pitchFamily="34" charset="-120"/>
              </a:rPr>
              <a:t>How will relationships be managed — single relationship owner, unified service model, and consistent service levels across the combined organization?</a:t>
            </a:r>
            <a:endParaRPr lang="en-US" sz="1300" dirty="0"/>
          </a:p>
        </p:txBody>
      </p:sp>
      <p:sp>
        <p:nvSpPr>
          <p:cNvPr id="7" name="Shape 5"/>
          <p:cNvSpPr/>
          <p:nvPr/>
        </p:nvSpPr>
        <p:spPr>
          <a:xfrm>
            <a:off x="4754880" y="1143000"/>
            <a:ext cx="4023360" cy="2103120"/>
          </a:xfrm>
          <a:prstGeom prst="roundRect">
            <a:avLst>
              <a:gd name="adj" fmla="val 4348"/>
            </a:avLst>
          </a:prstGeom>
          <a:solidFill>
            <a:srgbClr val="F4F6FA"/>
          </a:solidFill>
          <a:ln/>
          <a:effectLst>
            <a:outerShdw blurRad="101600" dist="38100" dir="2700000" algn="bl" rotWithShape="0">
              <a:srgbClr val="000000">
                <a:alpha val="12000"/>
              </a:srgbClr>
            </a:outerShdw>
          </a:effectLst>
        </p:spPr>
        <p:txBody>
          <a:bodyPr/>
          <a:lstStyle/>
          <a:p>
            <a:endParaRPr lang="en-US"/>
          </a:p>
        </p:txBody>
      </p:sp>
      <p:sp>
        <p:nvSpPr>
          <p:cNvPr id="8" name="Text 6"/>
          <p:cNvSpPr/>
          <p:nvPr/>
        </p:nvSpPr>
        <p:spPr>
          <a:xfrm>
            <a:off x="4937760" y="1188720"/>
            <a:ext cx="3657600" cy="365760"/>
          </a:xfrm>
          <a:prstGeom prst="rect">
            <a:avLst/>
          </a:prstGeom>
          <a:noFill/>
          <a:ln/>
        </p:spPr>
        <p:txBody>
          <a:bodyPr wrap="square" rtlCol="0" anchor="ctr"/>
          <a:lstStyle/>
          <a:p>
            <a:pPr marL="0" indent="0">
              <a:buNone/>
            </a:pPr>
            <a:r>
              <a:rPr lang="en-US" sz="1300" b="1" dirty="0">
                <a:solidFill>
                  <a:srgbClr val="C9A84C"/>
                </a:solidFill>
                <a:latin typeface="Calibri" pitchFamily="34" charset="0"/>
                <a:ea typeface="Calibri" pitchFamily="34" charset="-122"/>
                <a:cs typeface="Calibri" pitchFamily="34" charset="-120"/>
              </a:rPr>
              <a:t>Illustrative Examples</a:t>
            </a:r>
            <a:endParaRPr lang="en-US" sz="1300" dirty="0"/>
          </a:p>
        </p:txBody>
      </p:sp>
      <p:sp>
        <p:nvSpPr>
          <p:cNvPr id="9" name="Text 7"/>
          <p:cNvSpPr/>
          <p:nvPr/>
        </p:nvSpPr>
        <p:spPr>
          <a:xfrm>
            <a:off x="4937760" y="1600200"/>
            <a:ext cx="3657600" cy="1554480"/>
          </a:xfrm>
          <a:prstGeom prst="rect">
            <a:avLst/>
          </a:prstGeom>
          <a:noFill/>
          <a:ln/>
        </p:spPr>
        <p:txBody>
          <a:bodyPr wrap="square" rtlCol="0" anchor="ctr"/>
          <a:lstStyle/>
          <a:p>
            <a:pPr marL="342900" indent="-342900">
              <a:spcAft>
                <a:spcPts val="800"/>
              </a:spcAft>
              <a:buSzPct val="100000"/>
              <a:buChar char="•"/>
            </a:pPr>
            <a:r>
              <a:rPr lang="en-US" sz="1300" dirty="0">
                <a:solidFill>
                  <a:srgbClr val="4A5568"/>
                </a:solidFill>
                <a:latin typeface="Calibri" pitchFamily="34" charset="0"/>
                <a:ea typeface="Calibri" pitchFamily="34" charset="-122"/>
                <a:cs typeface="Calibri" pitchFamily="34" charset="-120"/>
              </a:rPr>
              <a:t>One year after close, customer satisfaction and NPS meet or exceed pre-deal levels, and attrition among strategic accounts is stable or improving.</a:t>
            </a:r>
            <a:endParaRPr lang="en-US" sz="1300" dirty="0"/>
          </a:p>
          <a:p>
            <a:pPr marL="342900" indent="-342900">
              <a:buSzPct val="100000"/>
              <a:buChar char="•"/>
            </a:pPr>
            <a:r>
              <a:rPr lang="en-US" sz="1300" dirty="0">
                <a:solidFill>
                  <a:srgbClr val="4A5568"/>
                </a:solidFill>
                <a:latin typeface="Calibri" pitchFamily="34" charset="0"/>
                <a:ea typeface="Calibri" pitchFamily="34" charset="-122"/>
                <a:cs typeface="Calibri" pitchFamily="34" charset="-120"/>
              </a:rPr>
              <a:t>Customers interact through a unified digital front door — a single portal covering ordering, billing, and support instead of multiple legacy systems.</a:t>
            </a:r>
            <a:endParaRPr lang="en-US" sz="1300" dirty="0"/>
          </a:p>
        </p:txBody>
      </p:sp>
      <p:sp>
        <p:nvSpPr>
          <p:cNvPr id="10" name="Shape 8"/>
          <p:cNvSpPr/>
          <p:nvPr/>
        </p:nvSpPr>
        <p:spPr>
          <a:xfrm>
            <a:off x="365760" y="3429000"/>
            <a:ext cx="8412480" cy="1417320"/>
          </a:xfrm>
          <a:prstGeom prst="roundRect">
            <a:avLst>
              <a:gd name="adj" fmla="val 6452"/>
            </a:avLst>
          </a:prstGeom>
          <a:solidFill>
            <a:srgbClr val="0F1F38"/>
          </a:solidFill>
          <a:ln/>
        </p:spPr>
        <p:txBody>
          <a:bodyPr/>
          <a:lstStyle/>
          <a:p>
            <a:endParaRPr lang="en-US"/>
          </a:p>
        </p:txBody>
      </p:sp>
      <p:sp>
        <p:nvSpPr>
          <p:cNvPr id="11" name="Text 9"/>
          <p:cNvSpPr/>
          <p:nvPr/>
        </p:nvSpPr>
        <p:spPr>
          <a:xfrm>
            <a:off x="640080" y="3493008"/>
            <a:ext cx="2743200" cy="320040"/>
          </a:xfrm>
          <a:prstGeom prst="rect">
            <a:avLst/>
          </a:prstGeom>
          <a:noFill/>
          <a:ln/>
        </p:spPr>
        <p:txBody>
          <a:bodyPr wrap="square" rtlCol="0" anchor="ctr"/>
          <a:lstStyle/>
          <a:p>
            <a:pPr marL="0" indent="0">
              <a:buNone/>
            </a:pPr>
            <a:r>
              <a:rPr lang="en-US" sz="1000" b="1" kern="0" spc="200" dirty="0">
                <a:solidFill>
                  <a:srgbClr val="C9A84C"/>
                </a:solidFill>
                <a:latin typeface="Calibri" pitchFamily="34" charset="0"/>
                <a:ea typeface="Calibri" pitchFamily="34" charset="-122"/>
                <a:cs typeface="Calibri" pitchFamily="34" charset="-120"/>
              </a:rPr>
              <a:t>KEY METRICS TO TRACK</a:t>
            </a:r>
            <a:endParaRPr lang="en-US" sz="1000" dirty="0"/>
          </a:p>
        </p:txBody>
      </p:sp>
      <p:sp>
        <p:nvSpPr>
          <p:cNvPr id="12" name="Text 10"/>
          <p:cNvSpPr/>
          <p:nvPr/>
        </p:nvSpPr>
        <p:spPr>
          <a:xfrm>
            <a:off x="640080" y="3840480"/>
            <a:ext cx="1920240" cy="7315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NPS Score</a:t>
            </a:r>
            <a:endParaRPr lang="en-US" sz="1300" dirty="0"/>
          </a:p>
        </p:txBody>
      </p:sp>
      <p:sp>
        <p:nvSpPr>
          <p:cNvPr id="13" name="Text 11"/>
          <p:cNvSpPr/>
          <p:nvPr/>
        </p:nvSpPr>
        <p:spPr>
          <a:xfrm>
            <a:off x="2697480" y="3840480"/>
            <a:ext cx="1920240" cy="7315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Account Attrition Rate</a:t>
            </a:r>
            <a:endParaRPr lang="en-US" sz="1300" dirty="0"/>
          </a:p>
        </p:txBody>
      </p:sp>
      <p:sp>
        <p:nvSpPr>
          <p:cNvPr id="14" name="Text 12"/>
          <p:cNvSpPr/>
          <p:nvPr/>
        </p:nvSpPr>
        <p:spPr>
          <a:xfrm>
            <a:off x="4754880" y="3840480"/>
            <a:ext cx="1920240" cy="7315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Support Ticket Volume</a:t>
            </a:r>
            <a:endParaRPr lang="en-US" sz="1300" dirty="0"/>
          </a:p>
        </p:txBody>
      </p:sp>
      <p:sp>
        <p:nvSpPr>
          <p:cNvPr id="15" name="Text 13"/>
          <p:cNvSpPr/>
          <p:nvPr/>
        </p:nvSpPr>
        <p:spPr>
          <a:xfrm>
            <a:off x="6812280" y="3840480"/>
            <a:ext cx="1920240" cy="7315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Portal Adoption %</a:t>
            </a:r>
            <a:endParaRPr lang="en-US" sz="1300" dirty="0"/>
          </a:p>
        </p:txBody>
      </p:sp>
      <p:sp>
        <p:nvSpPr>
          <p:cNvPr id="17" name="TextBox 16">
            <a:extLst>
              <a:ext uri="{FF2B5EF4-FFF2-40B4-BE49-F238E27FC236}">
                <a16:creationId xmlns:a16="http://schemas.microsoft.com/office/drawing/2014/main" id="{FE52400C-A732-1C14-79C7-607C1FAF848E}"/>
              </a:ext>
            </a:extLst>
          </p:cNvPr>
          <p:cNvSpPr txBox="1"/>
          <p:nvPr/>
        </p:nvSpPr>
        <p:spPr>
          <a:xfrm>
            <a:off x="273036" y="4882188"/>
            <a:ext cx="4574567" cy="204351"/>
          </a:xfrm>
          <a:prstGeom prst="rect">
            <a:avLst/>
          </a:prstGeom>
          <a:noFill/>
        </p:spPr>
        <p:txBody>
          <a:bodyPr wrap="square">
            <a:spAutoFit/>
          </a:bodyPr>
          <a:lstStyle/>
          <a:p>
            <a:r>
              <a:rPr lang="en-US" sz="728" dirty="0">
                <a:latin typeface="Garamond" panose="02020404030301010803" pitchFamily="18" charset="0"/>
              </a:rPr>
              <a:t>© 100-Day Advisors    MandAPlaybook.com</a:t>
            </a:r>
          </a:p>
        </p:txBody>
      </p:sp>
      <p:sp>
        <p:nvSpPr>
          <p:cNvPr id="19" name="TextBox 18">
            <a:extLst>
              <a:ext uri="{FF2B5EF4-FFF2-40B4-BE49-F238E27FC236}">
                <a16:creationId xmlns:a16="http://schemas.microsoft.com/office/drawing/2014/main" id="{B44DD937-0B8F-B672-788B-DBC919AFDD02}"/>
              </a:ext>
            </a:extLst>
          </p:cNvPr>
          <p:cNvSpPr txBox="1"/>
          <p:nvPr/>
        </p:nvSpPr>
        <p:spPr>
          <a:xfrm>
            <a:off x="8732520" y="4888720"/>
            <a:ext cx="138444" cy="215444"/>
          </a:xfrm>
          <a:prstGeom prst="rect">
            <a:avLst/>
          </a:prstGeom>
          <a:noFill/>
        </p:spPr>
        <p:txBody>
          <a:bodyPr wrap="square" rtlCol="0">
            <a:spAutoFit/>
          </a:bodyPr>
          <a:lstStyle/>
          <a:p>
            <a:fld id="{8B9106B6-1317-444D-BC03-A9786141AF7D}" type="slidenum">
              <a:rPr lang="en-US" sz="800" smtClean="0"/>
              <a:t>4</a:t>
            </a:fld>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F38"/>
          </a:solidFill>
          <a:ln w="12700">
            <a:solidFill>
              <a:srgbClr val="0F1F38"/>
            </a:solidFill>
            <a:prstDash val="solid"/>
          </a:ln>
        </p:spPr>
        <p:txBody>
          <a:bodyPr/>
          <a:lstStyle/>
          <a:p>
            <a:endParaRPr lang="en-US"/>
          </a:p>
        </p:txBody>
      </p:sp>
      <p:sp>
        <p:nvSpPr>
          <p:cNvPr id="3" name="Text 1"/>
          <p:cNvSpPr/>
          <p:nvPr/>
        </p:nvSpPr>
        <p:spPr>
          <a:xfrm>
            <a:off x="457200" y="137160"/>
            <a:ext cx="8229600" cy="731520"/>
          </a:xfrm>
          <a:prstGeom prst="rect">
            <a:avLst/>
          </a:prstGeom>
          <a:noFill/>
          <a:ln/>
        </p:spPr>
        <p:txBody>
          <a:bodyPr wrap="square" rtlCol="0" anchor="ctr"/>
          <a:lstStyle/>
          <a:p>
            <a:pPr marL="0" indent="0" algn="l">
              <a:buNone/>
            </a:pPr>
            <a:r>
              <a:rPr lang="en-US" sz="3200" b="1" dirty="0">
                <a:solidFill>
                  <a:srgbClr val="FFFFFF"/>
                </a:solidFill>
                <a:latin typeface="Cambria" pitchFamily="34" charset="0"/>
                <a:ea typeface="Cambria" pitchFamily="34" charset="-122"/>
                <a:cs typeface="Cambria" pitchFamily="34" charset="-120"/>
              </a:rPr>
              <a:t>Vendor &amp; Partner End States</a:t>
            </a:r>
            <a:endParaRPr lang="en-US" sz="3200" dirty="0"/>
          </a:p>
        </p:txBody>
      </p:sp>
      <p:sp>
        <p:nvSpPr>
          <p:cNvPr id="4" name="Shape 2"/>
          <p:cNvSpPr/>
          <p:nvPr/>
        </p:nvSpPr>
        <p:spPr>
          <a:xfrm>
            <a:off x="365760" y="1143000"/>
            <a:ext cx="4023360" cy="2103120"/>
          </a:xfrm>
          <a:prstGeom prst="roundRect">
            <a:avLst>
              <a:gd name="adj" fmla="val 4348"/>
            </a:avLst>
          </a:prstGeom>
          <a:solidFill>
            <a:srgbClr val="F4F6FA"/>
          </a:solidFill>
          <a:ln/>
          <a:effectLst>
            <a:outerShdw blurRad="101600" dist="38100" dir="2700000" algn="bl" rotWithShape="0">
              <a:srgbClr val="000000">
                <a:alpha val="12000"/>
              </a:srgbClr>
            </a:outerShdw>
          </a:effectLst>
        </p:spPr>
        <p:txBody>
          <a:bodyPr/>
          <a:lstStyle/>
          <a:p>
            <a:endParaRPr lang="en-US"/>
          </a:p>
        </p:txBody>
      </p:sp>
      <p:sp>
        <p:nvSpPr>
          <p:cNvPr id="5" name="Text 3"/>
          <p:cNvSpPr/>
          <p:nvPr/>
        </p:nvSpPr>
        <p:spPr>
          <a:xfrm>
            <a:off x="548640" y="1188720"/>
            <a:ext cx="3657600" cy="365760"/>
          </a:xfrm>
          <a:prstGeom prst="rect">
            <a:avLst/>
          </a:prstGeom>
          <a:noFill/>
          <a:ln/>
        </p:spPr>
        <p:txBody>
          <a:bodyPr wrap="square" rtlCol="0" anchor="ctr"/>
          <a:lstStyle/>
          <a:p>
            <a:pPr marL="0" indent="0">
              <a:buNone/>
            </a:pPr>
            <a:r>
              <a:rPr lang="en-US" sz="1300" b="1" dirty="0">
                <a:solidFill>
                  <a:srgbClr val="C9A84C"/>
                </a:solidFill>
                <a:latin typeface="Calibri" pitchFamily="34" charset="0"/>
                <a:ea typeface="Calibri" pitchFamily="34" charset="-122"/>
                <a:cs typeface="Calibri" pitchFamily="34" charset="-120"/>
              </a:rPr>
              <a:t>Guiding Questions</a:t>
            </a:r>
            <a:endParaRPr lang="en-US" sz="1300" dirty="0"/>
          </a:p>
        </p:txBody>
      </p:sp>
      <p:sp>
        <p:nvSpPr>
          <p:cNvPr id="6" name="Text 4"/>
          <p:cNvSpPr/>
          <p:nvPr/>
        </p:nvSpPr>
        <p:spPr>
          <a:xfrm>
            <a:off x="548640" y="1600200"/>
            <a:ext cx="3657600" cy="1554480"/>
          </a:xfrm>
          <a:prstGeom prst="rect">
            <a:avLst/>
          </a:prstGeom>
          <a:noFill/>
          <a:ln/>
        </p:spPr>
        <p:txBody>
          <a:bodyPr wrap="square" rtlCol="0" anchor="ctr"/>
          <a:lstStyle/>
          <a:p>
            <a:pPr marL="342900" indent="-342900">
              <a:spcAft>
                <a:spcPts val="800"/>
              </a:spcAft>
              <a:buSzPct val="100000"/>
              <a:buChar char="•"/>
            </a:pPr>
            <a:r>
              <a:rPr lang="en-US" sz="1300" dirty="0">
                <a:solidFill>
                  <a:srgbClr val="4A5568"/>
                </a:solidFill>
                <a:latin typeface="Calibri" pitchFamily="34" charset="0"/>
                <a:ea typeface="Calibri" pitchFamily="34" charset="-122"/>
                <a:cs typeface="Calibri" pitchFamily="34" charset="-120"/>
              </a:rPr>
              <a:t>How will the combined company manage its vendor base (e.g., consolidated contracts, standardized commercial terms, and clearer performance expectations)?</a:t>
            </a:r>
            <a:endParaRPr lang="en-US" sz="1300" dirty="0"/>
          </a:p>
          <a:p>
            <a:pPr marL="342900" indent="-342900">
              <a:buSzPct val="100000"/>
              <a:buChar char="•"/>
            </a:pPr>
            <a:r>
              <a:rPr lang="en-US" sz="1300" dirty="0">
                <a:solidFill>
                  <a:srgbClr val="4A5568"/>
                </a:solidFill>
                <a:latin typeface="Calibri" pitchFamily="34" charset="0"/>
                <a:ea typeface="Calibri" pitchFamily="34" charset="-122"/>
                <a:cs typeface="Calibri" pitchFamily="34" charset="-120"/>
              </a:rPr>
              <a:t>Which partners are truly strategic, and how will they be managed under a single relationship and governance model?</a:t>
            </a:r>
            <a:endParaRPr lang="en-US" sz="1300" dirty="0"/>
          </a:p>
        </p:txBody>
      </p:sp>
      <p:sp>
        <p:nvSpPr>
          <p:cNvPr id="7" name="Shape 5"/>
          <p:cNvSpPr/>
          <p:nvPr/>
        </p:nvSpPr>
        <p:spPr>
          <a:xfrm>
            <a:off x="4754880" y="1143000"/>
            <a:ext cx="4023360" cy="2103120"/>
          </a:xfrm>
          <a:prstGeom prst="roundRect">
            <a:avLst>
              <a:gd name="adj" fmla="val 4348"/>
            </a:avLst>
          </a:prstGeom>
          <a:solidFill>
            <a:srgbClr val="F4F6FA"/>
          </a:solidFill>
          <a:ln/>
          <a:effectLst>
            <a:outerShdw blurRad="101600" dist="38100" dir="2700000" algn="bl" rotWithShape="0">
              <a:srgbClr val="000000">
                <a:alpha val="12000"/>
              </a:srgbClr>
            </a:outerShdw>
          </a:effectLst>
        </p:spPr>
        <p:txBody>
          <a:bodyPr/>
          <a:lstStyle/>
          <a:p>
            <a:endParaRPr lang="en-US"/>
          </a:p>
        </p:txBody>
      </p:sp>
      <p:sp>
        <p:nvSpPr>
          <p:cNvPr id="8" name="Text 6"/>
          <p:cNvSpPr/>
          <p:nvPr/>
        </p:nvSpPr>
        <p:spPr>
          <a:xfrm>
            <a:off x="4937760" y="1188720"/>
            <a:ext cx="3657600" cy="365760"/>
          </a:xfrm>
          <a:prstGeom prst="rect">
            <a:avLst/>
          </a:prstGeom>
          <a:noFill/>
          <a:ln/>
        </p:spPr>
        <p:txBody>
          <a:bodyPr wrap="square" rtlCol="0" anchor="ctr"/>
          <a:lstStyle/>
          <a:p>
            <a:pPr marL="0" indent="0">
              <a:buNone/>
            </a:pPr>
            <a:r>
              <a:rPr lang="en-US" sz="1300" b="1" dirty="0">
                <a:solidFill>
                  <a:srgbClr val="C9A84C"/>
                </a:solidFill>
                <a:latin typeface="Calibri" pitchFamily="34" charset="0"/>
                <a:ea typeface="Calibri" pitchFamily="34" charset="-122"/>
                <a:cs typeface="Calibri" pitchFamily="34" charset="-120"/>
              </a:rPr>
              <a:t>Illustrative Examples</a:t>
            </a:r>
            <a:endParaRPr lang="en-US" sz="1300" dirty="0"/>
          </a:p>
        </p:txBody>
      </p:sp>
      <p:sp>
        <p:nvSpPr>
          <p:cNvPr id="9" name="Text 7"/>
          <p:cNvSpPr/>
          <p:nvPr/>
        </p:nvSpPr>
        <p:spPr>
          <a:xfrm>
            <a:off x="4937760" y="1600200"/>
            <a:ext cx="3657600" cy="1554480"/>
          </a:xfrm>
          <a:prstGeom prst="rect">
            <a:avLst/>
          </a:prstGeom>
          <a:noFill/>
          <a:ln/>
        </p:spPr>
        <p:txBody>
          <a:bodyPr wrap="square" rtlCol="0" anchor="ctr"/>
          <a:lstStyle/>
          <a:p>
            <a:pPr marL="342900" indent="-342900">
              <a:spcAft>
                <a:spcPts val="800"/>
              </a:spcAft>
              <a:buSzPct val="100000"/>
              <a:buChar char="•"/>
            </a:pPr>
            <a:r>
              <a:rPr lang="en-US" sz="1300" dirty="0">
                <a:solidFill>
                  <a:srgbClr val="4A5568"/>
                </a:solidFill>
                <a:latin typeface="Calibri" pitchFamily="34" charset="0"/>
                <a:ea typeface="Calibri" pitchFamily="34" charset="-122"/>
                <a:cs typeface="Calibri" pitchFamily="34" charset="-120"/>
              </a:rPr>
              <a:t>The majority of external spend is managed through a streamlined vendor set, with consolidated agreements, common terms, and harmonized performance standards.</a:t>
            </a:r>
            <a:endParaRPr lang="en-US" sz="1300" dirty="0"/>
          </a:p>
          <a:p>
            <a:pPr marL="342900" indent="-342900">
              <a:buSzPct val="100000"/>
              <a:buChar char="•"/>
            </a:pPr>
            <a:r>
              <a:rPr lang="en-US" sz="1300" dirty="0">
                <a:solidFill>
                  <a:srgbClr val="4A5568"/>
                </a:solidFill>
                <a:latin typeface="Calibri" pitchFamily="34" charset="0"/>
                <a:ea typeface="Calibri" pitchFamily="34" charset="-122"/>
                <a:cs typeface="Calibri" pitchFamily="34" charset="-120"/>
              </a:rPr>
              <a:t>Key strategic partners operate under one integrated relationship model, with shared account plans and a single governance cadence (e.g., quarterly business reviews).</a:t>
            </a:r>
            <a:endParaRPr lang="en-US" sz="1300" dirty="0"/>
          </a:p>
        </p:txBody>
      </p:sp>
      <p:sp>
        <p:nvSpPr>
          <p:cNvPr id="10" name="Shape 8"/>
          <p:cNvSpPr/>
          <p:nvPr/>
        </p:nvSpPr>
        <p:spPr>
          <a:xfrm>
            <a:off x="365760" y="3429000"/>
            <a:ext cx="8412480" cy="1417320"/>
          </a:xfrm>
          <a:prstGeom prst="roundRect">
            <a:avLst>
              <a:gd name="adj" fmla="val 6452"/>
            </a:avLst>
          </a:prstGeom>
          <a:solidFill>
            <a:srgbClr val="0F1F38"/>
          </a:solidFill>
          <a:ln/>
        </p:spPr>
        <p:txBody>
          <a:bodyPr/>
          <a:lstStyle/>
          <a:p>
            <a:endParaRPr lang="en-US"/>
          </a:p>
        </p:txBody>
      </p:sp>
      <p:sp>
        <p:nvSpPr>
          <p:cNvPr id="11" name="Text 9"/>
          <p:cNvSpPr/>
          <p:nvPr/>
        </p:nvSpPr>
        <p:spPr>
          <a:xfrm>
            <a:off x="640080" y="3493008"/>
            <a:ext cx="2743200" cy="320040"/>
          </a:xfrm>
          <a:prstGeom prst="rect">
            <a:avLst/>
          </a:prstGeom>
          <a:noFill/>
          <a:ln/>
        </p:spPr>
        <p:txBody>
          <a:bodyPr wrap="square" rtlCol="0" anchor="ctr"/>
          <a:lstStyle/>
          <a:p>
            <a:pPr marL="0" indent="0">
              <a:buNone/>
            </a:pPr>
            <a:r>
              <a:rPr lang="en-US" sz="1000" b="1" kern="0" spc="200" dirty="0">
                <a:solidFill>
                  <a:srgbClr val="C9A84C"/>
                </a:solidFill>
                <a:latin typeface="Calibri" pitchFamily="34" charset="0"/>
                <a:ea typeface="Calibri" pitchFamily="34" charset="-122"/>
                <a:cs typeface="Calibri" pitchFamily="34" charset="-120"/>
              </a:rPr>
              <a:t>KEY METRICS TO TRACK</a:t>
            </a:r>
            <a:endParaRPr lang="en-US" sz="1000" dirty="0"/>
          </a:p>
        </p:txBody>
      </p:sp>
      <p:sp>
        <p:nvSpPr>
          <p:cNvPr id="12" name="Text 10"/>
          <p:cNvSpPr/>
          <p:nvPr/>
        </p:nvSpPr>
        <p:spPr>
          <a:xfrm>
            <a:off x="640080" y="3840480"/>
            <a:ext cx="1920240" cy="7315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Vendor Count Reduction</a:t>
            </a:r>
            <a:endParaRPr lang="en-US" sz="1300" dirty="0"/>
          </a:p>
        </p:txBody>
      </p:sp>
      <p:sp>
        <p:nvSpPr>
          <p:cNvPr id="13" name="Text 11"/>
          <p:cNvSpPr/>
          <p:nvPr/>
        </p:nvSpPr>
        <p:spPr>
          <a:xfrm>
            <a:off x="2697480" y="3840480"/>
            <a:ext cx="1920240" cy="7315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Spend Under Management</a:t>
            </a:r>
            <a:endParaRPr lang="en-US" sz="1300" dirty="0"/>
          </a:p>
        </p:txBody>
      </p:sp>
      <p:sp>
        <p:nvSpPr>
          <p:cNvPr id="14" name="Text 12"/>
          <p:cNvSpPr/>
          <p:nvPr/>
        </p:nvSpPr>
        <p:spPr>
          <a:xfrm>
            <a:off x="4754880" y="3840480"/>
            <a:ext cx="1920240" cy="7315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Contract Consolidation %</a:t>
            </a:r>
            <a:endParaRPr lang="en-US" sz="1300" dirty="0"/>
          </a:p>
        </p:txBody>
      </p:sp>
      <p:sp>
        <p:nvSpPr>
          <p:cNvPr id="15" name="Text 13"/>
          <p:cNvSpPr/>
          <p:nvPr/>
        </p:nvSpPr>
        <p:spPr>
          <a:xfrm>
            <a:off x="6812280" y="3840480"/>
            <a:ext cx="1920240" cy="7315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Strategic Partner Reviews</a:t>
            </a:r>
            <a:endParaRPr lang="en-US" sz="1300" dirty="0"/>
          </a:p>
        </p:txBody>
      </p:sp>
      <p:sp>
        <p:nvSpPr>
          <p:cNvPr id="17" name="TextBox 16">
            <a:extLst>
              <a:ext uri="{FF2B5EF4-FFF2-40B4-BE49-F238E27FC236}">
                <a16:creationId xmlns:a16="http://schemas.microsoft.com/office/drawing/2014/main" id="{707A302C-B518-9055-627B-F1C3E2F728C6}"/>
              </a:ext>
            </a:extLst>
          </p:cNvPr>
          <p:cNvSpPr txBox="1"/>
          <p:nvPr/>
        </p:nvSpPr>
        <p:spPr>
          <a:xfrm>
            <a:off x="273036" y="4882188"/>
            <a:ext cx="4574567" cy="204351"/>
          </a:xfrm>
          <a:prstGeom prst="rect">
            <a:avLst/>
          </a:prstGeom>
          <a:noFill/>
        </p:spPr>
        <p:txBody>
          <a:bodyPr wrap="square">
            <a:spAutoFit/>
          </a:bodyPr>
          <a:lstStyle/>
          <a:p>
            <a:r>
              <a:rPr lang="en-US" sz="728" dirty="0">
                <a:latin typeface="Garamond" panose="02020404030301010803" pitchFamily="18" charset="0"/>
              </a:rPr>
              <a:t>© 100-Day Advisors    MandAPlaybook.com</a:t>
            </a:r>
          </a:p>
        </p:txBody>
      </p:sp>
      <p:sp>
        <p:nvSpPr>
          <p:cNvPr id="19" name="TextBox 18">
            <a:extLst>
              <a:ext uri="{FF2B5EF4-FFF2-40B4-BE49-F238E27FC236}">
                <a16:creationId xmlns:a16="http://schemas.microsoft.com/office/drawing/2014/main" id="{259A2F24-DB3D-FE28-03B6-F6C83D00103E}"/>
              </a:ext>
            </a:extLst>
          </p:cNvPr>
          <p:cNvSpPr txBox="1"/>
          <p:nvPr/>
        </p:nvSpPr>
        <p:spPr>
          <a:xfrm>
            <a:off x="8732520" y="4888720"/>
            <a:ext cx="138444" cy="215444"/>
          </a:xfrm>
          <a:prstGeom prst="rect">
            <a:avLst/>
          </a:prstGeom>
          <a:noFill/>
        </p:spPr>
        <p:txBody>
          <a:bodyPr wrap="square" rtlCol="0">
            <a:spAutoFit/>
          </a:bodyPr>
          <a:lstStyle/>
          <a:p>
            <a:fld id="{8B9106B6-1317-444D-BC03-A9786141AF7D}" type="slidenum">
              <a:rPr lang="en-US" sz="800" smtClean="0"/>
              <a:t>5</a:t>
            </a:fld>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F1F38"/>
          </a:solidFill>
          <a:ln w="12700">
            <a:solidFill>
              <a:srgbClr val="0F1F38"/>
            </a:solidFill>
            <a:prstDash val="solid"/>
          </a:ln>
        </p:spPr>
        <p:txBody>
          <a:bodyPr/>
          <a:lstStyle/>
          <a:p>
            <a:endParaRPr lang="en-US"/>
          </a:p>
        </p:txBody>
      </p:sp>
      <p:sp>
        <p:nvSpPr>
          <p:cNvPr id="3" name="Text 1"/>
          <p:cNvSpPr/>
          <p:nvPr/>
        </p:nvSpPr>
        <p:spPr>
          <a:xfrm>
            <a:off x="457200" y="137160"/>
            <a:ext cx="8229600" cy="731520"/>
          </a:xfrm>
          <a:prstGeom prst="rect">
            <a:avLst/>
          </a:prstGeom>
          <a:noFill/>
          <a:ln/>
        </p:spPr>
        <p:txBody>
          <a:bodyPr wrap="square" rtlCol="0" anchor="ctr"/>
          <a:lstStyle/>
          <a:p>
            <a:pPr marL="0" indent="0" algn="l">
              <a:buNone/>
            </a:pPr>
            <a:r>
              <a:rPr lang="en-US" sz="3200" b="1" dirty="0">
                <a:solidFill>
                  <a:srgbClr val="FFFFFF"/>
                </a:solidFill>
                <a:latin typeface="Cambria" pitchFamily="34" charset="0"/>
                <a:ea typeface="Cambria" pitchFamily="34" charset="-122"/>
                <a:cs typeface="Cambria" pitchFamily="34" charset="-120"/>
              </a:rPr>
              <a:t>Employee End States</a:t>
            </a:r>
            <a:endParaRPr lang="en-US" sz="3200" dirty="0"/>
          </a:p>
        </p:txBody>
      </p:sp>
      <p:sp>
        <p:nvSpPr>
          <p:cNvPr id="4" name="Shape 2"/>
          <p:cNvSpPr/>
          <p:nvPr/>
        </p:nvSpPr>
        <p:spPr>
          <a:xfrm>
            <a:off x="365760" y="1143000"/>
            <a:ext cx="4023360" cy="2103120"/>
          </a:xfrm>
          <a:prstGeom prst="roundRect">
            <a:avLst>
              <a:gd name="adj" fmla="val 4348"/>
            </a:avLst>
          </a:prstGeom>
          <a:solidFill>
            <a:srgbClr val="F4F6FA"/>
          </a:solidFill>
          <a:ln/>
          <a:effectLst>
            <a:outerShdw blurRad="101600" dist="38100" dir="2700000" algn="bl" rotWithShape="0">
              <a:srgbClr val="000000">
                <a:alpha val="12000"/>
              </a:srgbClr>
            </a:outerShdw>
          </a:effectLst>
        </p:spPr>
        <p:txBody>
          <a:bodyPr/>
          <a:lstStyle/>
          <a:p>
            <a:endParaRPr lang="en-US"/>
          </a:p>
        </p:txBody>
      </p:sp>
      <p:sp>
        <p:nvSpPr>
          <p:cNvPr id="5" name="Text 3"/>
          <p:cNvSpPr/>
          <p:nvPr/>
        </p:nvSpPr>
        <p:spPr>
          <a:xfrm>
            <a:off x="548640" y="1188720"/>
            <a:ext cx="3657600" cy="365760"/>
          </a:xfrm>
          <a:prstGeom prst="rect">
            <a:avLst/>
          </a:prstGeom>
          <a:noFill/>
          <a:ln/>
        </p:spPr>
        <p:txBody>
          <a:bodyPr wrap="square" rtlCol="0" anchor="ctr"/>
          <a:lstStyle/>
          <a:p>
            <a:pPr marL="0" indent="0">
              <a:buNone/>
            </a:pPr>
            <a:r>
              <a:rPr lang="en-US" sz="1300" b="1" dirty="0">
                <a:solidFill>
                  <a:srgbClr val="C9A84C"/>
                </a:solidFill>
                <a:latin typeface="Calibri" pitchFamily="34" charset="0"/>
                <a:ea typeface="Calibri" pitchFamily="34" charset="-122"/>
                <a:cs typeface="Calibri" pitchFamily="34" charset="-120"/>
              </a:rPr>
              <a:t>Guiding Questions</a:t>
            </a:r>
            <a:endParaRPr lang="en-US" sz="1300" dirty="0"/>
          </a:p>
        </p:txBody>
      </p:sp>
      <p:sp>
        <p:nvSpPr>
          <p:cNvPr id="6" name="Text 4"/>
          <p:cNvSpPr/>
          <p:nvPr/>
        </p:nvSpPr>
        <p:spPr>
          <a:xfrm>
            <a:off x="548640" y="1600200"/>
            <a:ext cx="3657600" cy="1554480"/>
          </a:xfrm>
          <a:prstGeom prst="rect">
            <a:avLst/>
          </a:prstGeom>
          <a:noFill/>
          <a:ln/>
        </p:spPr>
        <p:txBody>
          <a:bodyPr wrap="square" rtlCol="0" anchor="ctr"/>
          <a:lstStyle/>
          <a:p>
            <a:pPr marL="342900" indent="-342900">
              <a:spcAft>
                <a:spcPts val="800"/>
              </a:spcAft>
              <a:buSzPct val="100000"/>
              <a:buChar char="•"/>
            </a:pPr>
            <a:r>
              <a:rPr lang="en-US" sz="1300" dirty="0">
                <a:solidFill>
                  <a:srgbClr val="4A5568"/>
                </a:solidFill>
                <a:latin typeface="Calibri" pitchFamily="34" charset="0"/>
                <a:ea typeface="Calibri" pitchFamily="34" charset="-122"/>
                <a:cs typeface="Calibri" pitchFamily="34" charset="-120"/>
              </a:rPr>
              <a:t>What should day-to-day work feel like once integration is complete (e.g., clear org structures, unified culture, common tools, and harmonized HR programs)?</a:t>
            </a:r>
            <a:endParaRPr lang="en-US" sz="1300" dirty="0"/>
          </a:p>
          <a:p>
            <a:pPr marL="342900" indent="-342900">
              <a:buSzPct val="100000"/>
              <a:buChar char="•"/>
            </a:pPr>
            <a:r>
              <a:rPr lang="en-US" sz="1300" dirty="0">
                <a:solidFill>
                  <a:srgbClr val="4A5568"/>
                </a:solidFill>
                <a:latin typeface="Calibri" pitchFamily="34" charset="0"/>
                <a:ea typeface="Calibri" pitchFamily="34" charset="-122"/>
                <a:cs typeface="Calibri" pitchFamily="34" charset="-120"/>
              </a:rPr>
              <a:t>How will employees be connected to the new organization — shared brand, common platforms, a single intranet, and clear performance and reward frameworks?</a:t>
            </a:r>
            <a:endParaRPr lang="en-US" sz="1300" dirty="0"/>
          </a:p>
        </p:txBody>
      </p:sp>
      <p:sp>
        <p:nvSpPr>
          <p:cNvPr id="7" name="Shape 5"/>
          <p:cNvSpPr/>
          <p:nvPr/>
        </p:nvSpPr>
        <p:spPr>
          <a:xfrm>
            <a:off x="4754880" y="1143000"/>
            <a:ext cx="4023360" cy="2103120"/>
          </a:xfrm>
          <a:prstGeom prst="roundRect">
            <a:avLst>
              <a:gd name="adj" fmla="val 4348"/>
            </a:avLst>
          </a:prstGeom>
          <a:solidFill>
            <a:srgbClr val="F4F6FA"/>
          </a:solidFill>
          <a:ln/>
          <a:effectLst>
            <a:outerShdw blurRad="101600" dist="38100" dir="2700000" algn="bl" rotWithShape="0">
              <a:srgbClr val="000000">
                <a:alpha val="12000"/>
              </a:srgbClr>
            </a:outerShdw>
          </a:effectLst>
        </p:spPr>
        <p:txBody>
          <a:bodyPr/>
          <a:lstStyle/>
          <a:p>
            <a:endParaRPr lang="en-US"/>
          </a:p>
        </p:txBody>
      </p:sp>
      <p:sp>
        <p:nvSpPr>
          <p:cNvPr id="8" name="Text 6"/>
          <p:cNvSpPr/>
          <p:nvPr/>
        </p:nvSpPr>
        <p:spPr>
          <a:xfrm>
            <a:off x="4937760" y="1188720"/>
            <a:ext cx="3657600" cy="365760"/>
          </a:xfrm>
          <a:prstGeom prst="rect">
            <a:avLst/>
          </a:prstGeom>
          <a:noFill/>
          <a:ln/>
        </p:spPr>
        <p:txBody>
          <a:bodyPr wrap="square" rtlCol="0" anchor="ctr"/>
          <a:lstStyle/>
          <a:p>
            <a:pPr marL="0" indent="0">
              <a:buNone/>
            </a:pPr>
            <a:r>
              <a:rPr lang="en-US" sz="1300" b="1" dirty="0">
                <a:solidFill>
                  <a:srgbClr val="C9A84C"/>
                </a:solidFill>
                <a:latin typeface="Calibri" pitchFamily="34" charset="0"/>
                <a:ea typeface="Calibri" pitchFamily="34" charset="-122"/>
                <a:cs typeface="Calibri" pitchFamily="34" charset="-120"/>
              </a:rPr>
              <a:t>Illustrative Examples</a:t>
            </a:r>
            <a:endParaRPr lang="en-US" sz="1300" dirty="0"/>
          </a:p>
        </p:txBody>
      </p:sp>
      <p:sp>
        <p:nvSpPr>
          <p:cNvPr id="9" name="Text 7"/>
          <p:cNvSpPr/>
          <p:nvPr/>
        </p:nvSpPr>
        <p:spPr>
          <a:xfrm>
            <a:off x="4937760" y="1600200"/>
            <a:ext cx="3749040" cy="1554480"/>
          </a:xfrm>
          <a:prstGeom prst="rect">
            <a:avLst/>
          </a:prstGeom>
          <a:noFill/>
          <a:ln/>
        </p:spPr>
        <p:txBody>
          <a:bodyPr wrap="square" rtlCol="0" anchor="ctr"/>
          <a:lstStyle/>
          <a:p>
            <a:pPr marL="342900" indent="-342900">
              <a:spcAft>
                <a:spcPts val="800"/>
              </a:spcAft>
              <a:buSzPct val="100000"/>
              <a:buChar char="•"/>
            </a:pPr>
            <a:r>
              <a:rPr lang="en-US" sz="1300" dirty="0">
                <a:solidFill>
                  <a:srgbClr val="4A5568"/>
                </a:solidFill>
                <a:latin typeface="Calibri" pitchFamily="34" charset="0"/>
                <a:ea typeface="Calibri" pitchFamily="34" charset="-122"/>
                <a:cs typeface="Calibri" pitchFamily="34" charset="-120"/>
              </a:rPr>
              <a:t>All employees follow a unified performance management approach, including aligned cycles, rating scales, goal-setting, and incentive design, allowing for local market differences.</a:t>
            </a:r>
            <a:endParaRPr lang="en-US" sz="1300" dirty="0"/>
          </a:p>
          <a:p>
            <a:pPr marL="342900" indent="-342900">
              <a:buSzPct val="100000"/>
              <a:buChar char="•"/>
            </a:pPr>
            <a:r>
              <a:rPr lang="en-US" sz="1300" dirty="0">
                <a:solidFill>
                  <a:srgbClr val="4A5568"/>
                </a:solidFill>
                <a:latin typeface="Calibri" pitchFamily="34" charset="0"/>
                <a:ea typeface="Calibri" pitchFamily="34" charset="-122"/>
                <a:cs typeface="Calibri" pitchFamily="34" charset="-120"/>
              </a:rPr>
              <a:t>A single leadership and culture framework is defined and embedded into hiring, promotion, onboarding, and recognition so employees experience one coherent way of working.</a:t>
            </a:r>
            <a:endParaRPr lang="en-US" sz="1300" dirty="0"/>
          </a:p>
        </p:txBody>
      </p:sp>
      <p:sp>
        <p:nvSpPr>
          <p:cNvPr id="10" name="Shape 8"/>
          <p:cNvSpPr/>
          <p:nvPr/>
        </p:nvSpPr>
        <p:spPr>
          <a:xfrm>
            <a:off x="365760" y="3429000"/>
            <a:ext cx="8412480" cy="1417320"/>
          </a:xfrm>
          <a:prstGeom prst="roundRect">
            <a:avLst>
              <a:gd name="adj" fmla="val 6452"/>
            </a:avLst>
          </a:prstGeom>
          <a:solidFill>
            <a:srgbClr val="0F1F38"/>
          </a:solidFill>
          <a:ln/>
        </p:spPr>
        <p:txBody>
          <a:bodyPr/>
          <a:lstStyle/>
          <a:p>
            <a:endParaRPr lang="en-US"/>
          </a:p>
        </p:txBody>
      </p:sp>
      <p:sp>
        <p:nvSpPr>
          <p:cNvPr id="11" name="Text 9"/>
          <p:cNvSpPr/>
          <p:nvPr/>
        </p:nvSpPr>
        <p:spPr>
          <a:xfrm>
            <a:off x="640080" y="3493008"/>
            <a:ext cx="2743200" cy="320040"/>
          </a:xfrm>
          <a:prstGeom prst="rect">
            <a:avLst/>
          </a:prstGeom>
          <a:noFill/>
          <a:ln/>
        </p:spPr>
        <p:txBody>
          <a:bodyPr wrap="square" rtlCol="0" anchor="ctr"/>
          <a:lstStyle/>
          <a:p>
            <a:pPr marL="0" indent="0">
              <a:buNone/>
            </a:pPr>
            <a:r>
              <a:rPr lang="en-US" sz="1000" b="1" kern="0" spc="200" dirty="0">
                <a:solidFill>
                  <a:srgbClr val="C9A84C"/>
                </a:solidFill>
                <a:latin typeface="Calibri" pitchFamily="34" charset="0"/>
                <a:ea typeface="Calibri" pitchFamily="34" charset="-122"/>
                <a:cs typeface="Calibri" pitchFamily="34" charset="-120"/>
              </a:rPr>
              <a:t>KEY METRICS TO TRACK</a:t>
            </a:r>
            <a:endParaRPr lang="en-US" sz="1000" dirty="0"/>
          </a:p>
        </p:txBody>
      </p:sp>
      <p:sp>
        <p:nvSpPr>
          <p:cNvPr id="12" name="Text 10"/>
          <p:cNvSpPr/>
          <p:nvPr/>
        </p:nvSpPr>
        <p:spPr>
          <a:xfrm>
            <a:off x="640080" y="3840480"/>
            <a:ext cx="1920240" cy="7315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Employee Engagement Score</a:t>
            </a:r>
            <a:endParaRPr lang="en-US" sz="1300" dirty="0"/>
          </a:p>
        </p:txBody>
      </p:sp>
      <p:sp>
        <p:nvSpPr>
          <p:cNvPr id="13" name="Text 11"/>
          <p:cNvSpPr/>
          <p:nvPr/>
        </p:nvSpPr>
        <p:spPr>
          <a:xfrm>
            <a:off x="2697480" y="3840480"/>
            <a:ext cx="1920240" cy="7315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Retention Rate</a:t>
            </a:r>
            <a:endParaRPr lang="en-US" sz="1300" dirty="0"/>
          </a:p>
        </p:txBody>
      </p:sp>
      <p:sp>
        <p:nvSpPr>
          <p:cNvPr id="14" name="Text 12"/>
          <p:cNvSpPr/>
          <p:nvPr/>
        </p:nvSpPr>
        <p:spPr>
          <a:xfrm>
            <a:off x="4754880" y="3840480"/>
            <a:ext cx="1920240" cy="7315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Culture Survey Results</a:t>
            </a:r>
            <a:endParaRPr lang="en-US" sz="1300" dirty="0"/>
          </a:p>
        </p:txBody>
      </p:sp>
      <p:sp>
        <p:nvSpPr>
          <p:cNvPr id="15" name="Text 13"/>
          <p:cNvSpPr/>
          <p:nvPr/>
        </p:nvSpPr>
        <p:spPr>
          <a:xfrm>
            <a:off x="6812280" y="3840480"/>
            <a:ext cx="1920240" cy="73152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Platform Adoption %</a:t>
            </a:r>
            <a:endParaRPr lang="en-US" sz="1300" dirty="0"/>
          </a:p>
        </p:txBody>
      </p:sp>
      <p:sp>
        <p:nvSpPr>
          <p:cNvPr id="17" name="TextBox 16">
            <a:extLst>
              <a:ext uri="{FF2B5EF4-FFF2-40B4-BE49-F238E27FC236}">
                <a16:creationId xmlns:a16="http://schemas.microsoft.com/office/drawing/2014/main" id="{CCF91FE2-2999-39AD-7A38-C4403FA1F73A}"/>
              </a:ext>
            </a:extLst>
          </p:cNvPr>
          <p:cNvSpPr txBox="1"/>
          <p:nvPr/>
        </p:nvSpPr>
        <p:spPr>
          <a:xfrm>
            <a:off x="273036" y="4882188"/>
            <a:ext cx="4574567" cy="204351"/>
          </a:xfrm>
          <a:prstGeom prst="rect">
            <a:avLst/>
          </a:prstGeom>
          <a:noFill/>
        </p:spPr>
        <p:txBody>
          <a:bodyPr wrap="square">
            <a:spAutoFit/>
          </a:bodyPr>
          <a:lstStyle/>
          <a:p>
            <a:r>
              <a:rPr lang="en-US" sz="728" dirty="0">
                <a:latin typeface="Garamond" panose="02020404030301010803" pitchFamily="18" charset="0"/>
              </a:rPr>
              <a:t>© 100-Day Advisors    MandAPlaybook.com</a:t>
            </a:r>
          </a:p>
        </p:txBody>
      </p:sp>
      <p:sp>
        <p:nvSpPr>
          <p:cNvPr id="19" name="TextBox 18">
            <a:extLst>
              <a:ext uri="{FF2B5EF4-FFF2-40B4-BE49-F238E27FC236}">
                <a16:creationId xmlns:a16="http://schemas.microsoft.com/office/drawing/2014/main" id="{20BC519D-775D-8C2A-3747-6E1B13FF6357}"/>
              </a:ext>
            </a:extLst>
          </p:cNvPr>
          <p:cNvSpPr txBox="1"/>
          <p:nvPr/>
        </p:nvSpPr>
        <p:spPr>
          <a:xfrm>
            <a:off x="8732520" y="4888720"/>
            <a:ext cx="138444" cy="215444"/>
          </a:xfrm>
          <a:prstGeom prst="rect">
            <a:avLst/>
          </a:prstGeom>
          <a:noFill/>
        </p:spPr>
        <p:txBody>
          <a:bodyPr wrap="square" rtlCol="0">
            <a:spAutoFit/>
          </a:bodyPr>
          <a:lstStyle/>
          <a:p>
            <a:fld id="{8B9106B6-1317-444D-BC03-A9786141AF7D}" type="slidenum">
              <a:rPr lang="en-US" sz="800" smtClean="0"/>
              <a:t>6</a:t>
            </a:fld>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F1F38"/>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Shape 1"/>
          <p:cNvSpPr/>
          <p:nvPr/>
        </p:nvSpPr>
        <p:spPr>
          <a:xfrm>
            <a:off x="0" y="5070348"/>
            <a:ext cx="9144000" cy="73152"/>
          </a:xfrm>
          <a:prstGeom prst="rect">
            <a:avLst/>
          </a:prstGeom>
          <a:solidFill>
            <a:srgbClr val="C9A84C"/>
          </a:solidFill>
          <a:ln w="12700">
            <a:solidFill>
              <a:srgbClr val="C9A84C"/>
            </a:solidFill>
            <a:prstDash val="solid"/>
          </a:ln>
        </p:spPr>
        <p:txBody>
          <a:bodyPr/>
          <a:lstStyle/>
          <a:p>
            <a:endParaRPr lang="en-US"/>
          </a:p>
        </p:txBody>
      </p:sp>
      <p:sp>
        <p:nvSpPr>
          <p:cNvPr id="4" name="Text 2"/>
          <p:cNvSpPr/>
          <p:nvPr/>
        </p:nvSpPr>
        <p:spPr>
          <a:xfrm>
            <a:off x="548640" y="274320"/>
            <a:ext cx="8046720" cy="731520"/>
          </a:xfrm>
          <a:prstGeom prst="rect">
            <a:avLst/>
          </a:prstGeom>
          <a:noFill/>
          <a:ln/>
        </p:spPr>
        <p:txBody>
          <a:bodyPr wrap="square" rtlCol="0" anchor="ctr"/>
          <a:lstStyle/>
          <a:p>
            <a:pPr marL="0" indent="0" algn="l">
              <a:buNone/>
            </a:pPr>
            <a:r>
              <a:rPr lang="en-US" sz="3400" b="1" dirty="0">
                <a:solidFill>
                  <a:srgbClr val="FFFFFF"/>
                </a:solidFill>
                <a:latin typeface="Cambria" pitchFamily="34" charset="0"/>
                <a:ea typeface="Cambria" pitchFamily="34" charset="-122"/>
                <a:cs typeface="Cambria" pitchFamily="34" charset="-120"/>
              </a:rPr>
              <a:t>Using End States in Planning</a:t>
            </a:r>
            <a:endParaRPr lang="en-US" sz="3400" dirty="0"/>
          </a:p>
        </p:txBody>
      </p:sp>
      <p:sp>
        <p:nvSpPr>
          <p:cNvPr id="5" name="Text 3"/>
          <p:cNvSpPr/>
          <p:nvPr/>
        </p:nvSpPr>
        <p:spPr>
          <a:xfrm>
            <a:off x="548640" y="1051560"/>
            <a:ext cx="8046720" cy="914400"/>
          </a:xfrm>
          <a:prstGeom prst="rect">
            <a:avLst/>
          </a:prstGeom>
          <a:noFill/>
          <a:ln/>
        </p:spPr>
        <p:txBody>
          <a:bodyPr wrap="square" rtlCol="0" anchor="ctr"/>
          <a:lstStyle/>
          <a:p>
            <a:pPr marL="0" indent="0" algn="l">
              <a:buNone/>
            </a:pPr>
            <a:r>
              <a:rPr lang="en-US" sz="1400" dirty="0">
                <a:solidFill>
                  <a:srgbClr val="B0BEC5"/>
                </a:solidFill>
                <a:latin typeface="Calibri" pitchFamily="34" charset="0"/>
                <a:ea typeface="Calibri" pitchFamily="34" charset="-122"/>
                <a:cs typeface="Calibri" pitchFamily="34" charset="-120"/>
              </a:rPr>
              <a:t>Not every answer will be available on day one. However, the earlier and more clearly these end states are defined and communicated, the easier it is for integration teams to build practical, aligned work plans and to make day-to-day trade-offs that support overall deal objectives.</a:t>
            </a:r>
            <a:endParaRPr lang="en-US" sz="1400" dirty="0"/>
          </a:p>
        </p:txBody>
      </p:sp>
      <p:sp>
        <p:nvSpPr>
          <p:cNvPr id="6" name="Shape 4"/>
          <p:cNvSpPr/>
          <p:nvPr/>
        </p:nvSpPr>
        <p:spPr>
          <a:xfrm>
            <a:off x="457200" y="2103120"/>
            <a:ext cx="1965960" cy="2651760"/>
          </a:xfrm>
          <a:prstGeom prst="roundRect">
            <a:avLst>
              <a:gd name="adj" fmla="val 4651"/>
            </a:avLst>
          </a:prstGeom>
          <a:solidFill>
            <a:srgbClr val="FFFFFF"/>
          </a:solidFill>
          <a:ln/>
          <a:effectLst>
            <a:outerShdw blurRad="101600" dist="38100" dir="2700000" algn="bl" rotWithShape="0">
              <a:srgbClr val="000000">
                <a:alpha val="12000"/>
              </a:srgbClr>
            </a:outerShdw>
          </a:effectLst>
        </p:spPr>
        <p:txBody>
          <a:bodyPr/>
          <a:lstStyle/>
          <a:p>
            <a:endParaRPr lang="en-US"/>
          </a:p>
        </p:txBody>
      </p:sp>
      <p:sp>
        <p:nvSpPr>
          <p:cNvPr id="7" name="Shape 5"/>
          <p:cNvSpPr/>
          <p:nvPr/>
        </p:nvSpPr>
        <p:spPr>
          <a:xfrm>
            <a:off x="987552" y="2176272"/>
            <a:ext cx="822960" cy="822960"/>
          </a:xfrm>
          <a:prstGeom prst="ellipse">
            <a:avLst/>
          </a:prstGeom>
          <a:solidFill>
            <a:srgbClr val="C9A84C"/>
          </a:solidFill>
          <a:ln w="12700">
            <a:solidFill>
              <a:srgbClr val="C9A84C"/>
            </a:solidFill>
            <a:prstDash val="solid"/>
          </a:ln>
        </p:spPr>
        <p:txBody>
          <a:bodyPr/>
          <a:lstStyle/>
          <a:p>
            <a:endParaRPr lang="en-US"/>
          </a:p>
        </p:txBody>
      </p:sp>
      <p:sp>
        <p:nvSpPr>
          <p:cNvPr id="8" name="Text 6"/>
          <p:cNvSpPr/>
          <p:nvPr/>
        </p:nvSpPr>
        <p:spPr>
          <a:xfrm>
            <a:off x="987552" y="2176272"/>
            <a:ext cx="822960" cy="822960"/>
          </a:xfrm>
          <a:prstGeom prst="rect">
            <a:avLst/>
          </a:prstGeom>
          <a:noFill/>
          <a:ln/>
        </p:spPr>
        <p:txBody>
          <a:bodyPr wrap="square" rtlCol="0" anchor="ctr"/>
          <a:lstStyle/>
          <a:p>
            <a:pPr marL="0" indent="0" algn="ctr">
              <a:buNone/>
            </a:pPr>
            <a:r>
              <a:rPr lang="en-US" sz="2000" b="1" dirty="0">
                <a:solidFill>
                  <a:srgbClr val="0F1F38"/>
                </a:solidFill>
                <a:latin typeface="Cambria" pitchFamily="34" charset="0"/>
                <a:ea typeface="Cambria" pitchFamily="34" charset="-122"/>
                <a:cs typeface="Cambria" pitchFamily="34" charset="-120"/>
              </a:rPr>
              <a:t>1</a:t>
            </a:r>
            <a:endParaRPr lang="en-US" sz="2000" dirty="0"/>
          </a:p>
        </p:txBody>
      </p:sp>
      <p:sp>
        <p:nvSpPr>
          <p:cNvPr id="9" name="Text 7"/>
          <p:cNvSpPr/>
          <p:nvPr/>
        </p:nvSpPr>
        <p:spPr>
          <a:xfrm>
            <a:off x="548640" y="3063240"/>
            <a:ext cx="1783080" cy="411480"/>
          </a:xfrm>
          <a:prstGeom prst="rect">
            <a:avLst/>
          </a:prstGeom>
          <a:noFill/>
          <a:ln/>
        </p:spPr>
        <p:txBody>
          <a:bodyPr wrap="square" rtlCol="0" anchor="ctr"/>
          <a:lstStyle/>
          <a:p>
            <a:pPr marL="0" indent="0" algn="ctr">
              <a:buNone/>
            </a:pPr>
            <a:r>
              <a:rPr lang="en-US" sz="1300" b="1" dirty="0">
                <a:solidFill>
                  <a:srgbClr val="C9A84C"/>
                </a:solidFill>
                <a:latin typeface="Calibri" pitchFamily="34" charset="0"/>
                <a:ea typeface="Calibri" pitchFamily="34" charset="-122"/>
                <a:cs typeface="Calibri" pitchFamily="34" charset="-120"/>
              </a:rPr>
              <a:t>Define Early</a:t>
            </a:r>
            <a:endParaRPr lang="en-US" sz="1300" dirty="0"/>
          </a:p>
        </p:txBody>
      </p:sp>
      <p:sp>
        <p:nvSpPr>
          <p:cNvPr id="10" name="Text 8"/>
          <p:cNvSpPr/>
          <p:nvPr/>
        </p:nvSpPr>
        <p:spPr>
          <a:xfrm>
            <a:off x="548640" y="3493008"/>
            <a:ext cx="1783080" cy="1143000"/>
          </a:xfrm>
          <a:prstGeom prst="rect">
            <a:avLst/>
          </a:prstGeom>
          <a:noFill/>
          <a:ln/>
        </p:spPr>
        <p:txBody>
          <a:bodyPr wrap="square" rtlCol="0" anchor="ctr"/>
          <a:lstStyle/>
          <a:p>
            <a:pPr marL="0" indent="0" algn="ctr">
              <a:buNone/>
            </a:pPr>
            <a:r>
              <a:rPr lang="en-US" sz="1100" dirty="0">
                <a:solidFill>
                  <a:srgbClr val="4A5568"/>
                </a:solidFill>
                <a:latin typeface="Calibri" pitchFamily="34" charset="0"/>
                <a:ea typeface="Calibri" pitchFamily="34" charset="-122"/>
                <a:cs typeface="Calibri" pitchFamily="34" charset="-120"/>
              </a:rPr>
              <a:t>Establish end states before or at deal close to guide integration planning from day one.</a:t>
            </a:r>
            <a:endParaRPr lang="en-US" sz="1100" dirty="0"/>
          </a:p>
        </p:txBody>
      </p:sp>
      <p:sp>
        <p:nvSpPr>
          <p:cNvPr id="11" name="Shape 9"/>
          <p:cNvSpPr/>
          <p:nvPr/>
        </p:nvSpPr>
        <p:spPr>
          <a:xfrm>
            <a:off x="2606040" y="2103120"/>
            <a:ext cx="1965960" cy="2651760"/>
          </a:xfrm>
          <a:prstGeom prst="roundRect">
            <a:avLst>
              <a:gd name="adj" fmla="val 4651"/>
            </a:avLst>
          </a:prstGeom>
          <a:solidFill>
            <a:srgbClr val="FFFFFF"/>
          </a:solidFill>
          <a:ln/>
          <a:effectLst>
            <a:outerShdw blurRad="101600" dist="38100" dir="2700000" algn="bl" rotWithShape="0">
              <a:srgbClr val="000000">
                <a:alpha val="12000"/>
              </a:srgbClr>
            </a:outerShdw>
          </a:effectLst>
        </p:spPr>
        <p:txBody>
          <a:bodyPr/>
          <a:lstStyle/>
          <a:p>
            <a:endParaRPr lang="en-US"/>
          </a:p>
        </p:txBody>
      </p:sp>
      <p:sp>
        <p:nvSpPr>
          <p:cNvPr id="12" name="Shape 10"/>
          <p:cNvSpPr/>
          <p:nvPr/>
        </p:nvSpPr>
        <p:spPr>
          <a:xfrm>
            <a:off x="3136392" y="2176272"/>
            <a:ext cx="822960" cy="822960"/>
          </a:xfrm>
          <a:prstGeom prst="ellipse">
            <a:avLst/>
          </a:prstGeom>
          <a:solidFill>
            <a:srgbClr val="C9A84C"/>
          </a:solidFill>
          <a:ln w="12700">
            <a:solidFill>
              <a:srgbClr val="C9A84C"/>
            </a:solidFill>
            <a:prstDash val="solid"/>
          </a:ln>
        </p:spPr>
        <p:txBody>
          <a:bodyPr/>
          <a:lstStyle/>
          <a:p>
            <a:endParaRPr lang="en-US"/>
          </a:p>
        </p:txBody>
      </p:sp>
      <p:sp>
        <p:nvSpPr>
          <p:cNvPr id="13" name="Text 11"/>
          <p:cNvSpPr/>
          <p:nvPr/>
        </p:nvSpPr>
        <p:spPr>
          <a:xfrm>
            <a:off x="3136392" y="2176272"/>
            <a:ext cx="822960" cy="822960"/>
          </a:xfrm>
          <a:prstGeom prst="rect">
            <a:avLst/>
          </a:prstGeom>
          <a:noFill/>
          <a:ln/>
        </p:spPr>
        <p:txBody>
          <a:bodyPr wrap="square" rtlCol="0" anchor="ctr"/>
          <a:lstStyle/>
          <a:p>
            <a:pPr marL="0" indent="0" algn="ctr">
              <a:buNone/>
            </a:pPr>
            <a:r>
              <a:rPr lang="en-US" sz="2000" b="1" dirty="0">
                <a:solidFill>
                  <a:srgbClr val="0F1F38"/>
                </a:solidFill>
                <a:latin typeface="Cambria" pitchFamily="34" charset="0"/>
                <a:ea typeface="Cambria" pitchFamily="34" charset="-122"/>
                <a:cs typeface="Cambria" pitchFamily="34" charset="-120"/>
              </a:rPr>
              <a:t>2</a:t>
            </a:r>
            <a:endParaRPr lang="en-US" sz="2000" dirty="0"/>
          </a:p>
        </p:txBody>
      </p:sp>
      <p:sp>
        <p:nvSpPr>
          <p:cNvPr id="14" name="Text 12"/>
          <p:cNvSpPr/>
          <p:nvPr/>
        </p:nvSpPr>
        <p:spPr>
          <a:xfrm>
            <a:off x="2697480" y="3063240"/>
            <a:ext cx="1783080" cy="411480"/>
          </a:xfrm>
          <a:prstGeom prst="rect">
            <a:avLst/>
          </a:prstGeom>
          <a:noFill/>
          <a:ln/>
        </p:spPr>
        <p:txBody>
          <a:bodyPr wrap="square" rtlCol="0" anchor="ctr"/>
          <a:lstStyle/>
          <a:p>
            <a:pPr marL="0" indent="0" algn="ctr">
              <a:buNone/>
            </a:pPr>
            <a:r>
              <a:rPr lang="en-US" sz="1300" b="1" dirty="0">
                <a:solidFill>
                  <a:srgbClr val="C9A84C"/>
                </a:solidFill>
                <a:latin typeface="Calibri" pitchFamily="34" charset="0"/>
                <a:ea typeface="Calibri" pitchFamily="34" charset="-122"/>
                <a:cs typeface="Calibri" pitchFamily="34" charset="-120"/>
              </a:rPr>
              <a:t>Communicate Widely</a:t>
            </a:r>
            <a:endParaRPr lang="en-US" sz="1300" dirty="0"/>
          </a:p>
        </p:txBody>
      </p:sp>
      <p:sp>
        <p:nvSpPr>
          <p:cNvPr id="15" name="Text 13"/>
          <p:cNvSpPr/>
          <p:nvPr/>
        </p:nvSpPr>
        <p:spPr>
          <a:xfrm>
            <a:off x="2697480" y="3493008"/>
            <a:ext cx="1783080" cy="1143000"/>
          </a:xfrm>
          <a:prstGeom prst="rect">
            <a:avLst/>
          </a:prstGeom>
          <a:noFill/>
          <a:ln/>
        </p:spPr>
        <p:txBody>
          <a:bodyPr wrap="square" rtlCol="0" anchor="ctr"/>
          <a:lstStyle/>
          <a:p>
            <a:pPr marL="0" indent="0" algn="ctr">
              <a:buNone/>
            </a:pPr>
            <a:r>
              <a:rPr lang="en-US" sz="1100" dirty="0">
                <a:solidFill>
                  <a:srgbClr val="4A5568"/>
                </a:solidFill>
                <a:latin typeface="Calibri" pitchFamily="34" charset="0"/>
                <a:ea typeface="Calibri" pitchFamily="34" charset="-122"/>
                <a:cs typeface="Calibri" pitchFamily="34" charset="-120"/>
              </a:rPr>
              <a:t>Share end states across all workstreams so every team understands what success looks like.</a:t>
            </a:r>
            <a:endParaRPr lang="en-US" sz="1100" dirty="0"/>
          </a:p>
        </p:txBody>
      </p:sp>
      <p:sp>
        <p:nvSpPr>
          <p:cNvPr id="16" name="Shape 14"/>
          <p:cNvSpPr/>
          <p:nvPr/>
        </p:nvSpPr>
        <p:spPr>
          <a:xfrm>
            <a:off x="4754880" y="2103120"/>
            <a:ext cx="1965960" cy="2651760"/>
          </a:xfrm>
          <a:prstGeom prst="roundRect">
            <a:avLst>
              <a:gd name="adj" fmla="val 4651"/>
            </a:avLst>
          </a:prstGeom>
          <a:solidFill>
            <a:srgbClr val="FFFFFF"/>
          </a:solidFill>
          <a:ln/>
          <a:effectLst>
            <a:outerShdw blurRad="101600" dist="38100" dir="2700000" algn="bl" rotWithShape="0">
              <a:srgbClr val="000000">
                <a:alpha val="12000"/>
              </a:srgbClr>
            </a:outerShdw>
          </a:effectLst>
        </p:spPr>
        <p:txBody>
          <a:bodyPr/>
          <a:lstStyle/>
          <a:p>
            <a:endParaRPr lang="en-US"/>
          </a:p>
        </p:txBody>
      </p:sp>
      <p:sp>
        <p:nvSpPr>
          <p:cNvPr id="17" name="Shape 15"/>
          <p:cNvSpPr/>
          <p:nvPr/>
        </p:nvSpPr>
        <p:spPr>
          <a:xfrm>
            <a:off x="5285232" y="2176272"/>
            <a:ext cx="822960" cy="822960"/>
          </a:xfrm>
          <a:prstGeom prst="ellipse">
            <a:avLst/>
          </a:prstGeom>
          <a:solidFill>
            <a:srgbClr val="C9A84C"/>
          </a:solidFill>
          <a:ln w="12700">
            <a:solidFill>
              <a:srgbClr val="C9A84C"/>
            </a:solidFill>
            <a:prstDash val="solid"/>
          </a:ln>
        </p:spPr>
        <p:txBody>
          <a:bodyPr/>
          <a:lstStyle/>
          <a:p>
            <a:endParaRPr lang="en-US"/>
          </a:p>
        </p:txBody>
      </p:sp>
      <p:sp>
        <p:nvSpPr>
          <p:cNvPr id="18" name="Text 16"/>
          <p:cNvSpPr/>
          <p:nvPr/>
        </p:nvSpPr>
        <p:spPr>
          <a:xfrm>
            <a:off x="5285232" y="2176272"/>
            <a:ext cx="822960" cy="822960"/>
          </a:xfrm>
          <a:prstGeom prst="rect">
            <a:avLst/>
          </a:prstGeom>
          <a:noFill/>
          <a:ln/>
        </p:spPr>
        <p:txBody>
          <a:bodyPr wrap="square" rtlCol="0" anchor="ctr"/>
          <a:lstStyle/>
          <a:p>
            <a:pPr marL="0" indent="0" algn="ctr">
              <a:buNone/>
            </a:pPr>
            <a:r>
              <a:rPr lang="en-US" sz="2000" b="1" dirty="0">
                <a:solidFill>
                  <a:srgbClr val="0F1F38"/>
                </a:solidFill>
                <a:latin typeface="Cambria" pitchFamily="34" charset="0"/>
                <a:ea typeface="Cambria" pitchFamily="34" charset="-122"/>
                <a:cs typeface="Cambria" pitchFamily="34" charset="-120"/>
              </a:rPr>
              <a:t>3</a:t>
            </a:r>
            <a:endParaRPr lang="en-US" sz="2000" dirty="0"/>
          </a:p>
        </p:txBody>
      </p:sp>
      <p:sp>
        <p:nvSpPr>
          <p:cNvPr id="19" name="Text 17"/>
          <p:cNvSpPr/>
          <p:nvPr/>
        </p:nvSpPr>
        <p:spPr>
          <a:xfrm>
            <a:off x="4846320" y="3063240"/>
            <a:ext cx="1783080" cy="411480"/>
          </a:xfrm>
          <a:prstGeom prst="rect">
            <a:avLst/>
          </a:prstGeom>
          <a:noFill/>
          <a:ln/>
        </p:spPr>
        <p:txBody>
          <a:bodyPr wrap="square" rtlCol="0" anchor="ctr"/>
          <a:lstStyle/>
          <a:p>
            <a:pPr marL="0" indent="0" algn="ctr">
              <a:buNone/>
            </a:pPr>
            <a:r>
              <a:rPr lang="en-US" sz="1300" b="1" dirty="0">
                <a:solidFill>
                  <a:srgbClr val="C9A84C"/>
                </a:solidFill>
                <a:latin typeface="Calibri" pitchFamily="34" charset="0"/>
                <a:ea typeface="Calibri" pitchFamily="34" charset="-122"/>
                <a:cs typeface="Calibri" pitchFamily="34" charset="-120"/>
              </a:rPr>
              <a:t>Align Work Plans</a:t>
            </a:r>
            <a:endParaRPr lang="en-US" sz="1300" dirty="0"/>
          </a:p>
        </p:txBody>
      </p:sp>
      <p:sp>
        <p:nvSpPr>
          <p:cNvPr id="20" name="Text 18"/>
          <p:cNvSpPr/>
          <p:nvPr/>
        </p:nvSpPr>
        <p:spPr>
          <a:xfrm>
            <a:off x="4846320" y="3493008"/>
            <a:ext cx="1783080" cy="1143000"/>
          </a:xfrm>
          <a:prstGeom prst="rect">
            <a:avLst/>
          </a:prstGeom>
          <a:noFill/>
          <a:ln/>
        </p:spPr>
        <p:txBody>
          <a:bodyPr wrap="square" rtlCol="0" anchor="ctr"/>
          <a:lstStyle/>
          <a:p>
            <a:pPr marL="0" indent="0" algn="ctr">
              <a:buNone/>
            </a:pPr>
            <a:r>
              <a:rPr lang="en-US" sz="1100" dirty="0">
                <a:solidFill>
                  <a:srgbClr val="4A5568"/>
                </a:solidFill>
                <a:latin typeface="Calibri" pitchFamily="34" charset="0"/>
                <a:ea typeface="Calibri" pitchFamily="34" charset="-122"/>
                <a:cs typeface="Calibri" pitchFamily="34" charset="-120"/>
              </a:rPr>
              <a:t>Use end states to design practical, prioritized integration plans with clear owners.</a:t>
            </a:r>
            <a:endParaRPr lang="en-US" sz="1100" dirty="0"/>
          </a:p>
        </p:txBody>
      </p:sp>
      <p:sp>
        <p:nvSpPr>
          <p:cNvPr id="21" name="Shape 19"/>
          <p:cNvSpPr/>
          <p:nvPr/>
        </p:nvSpPr>
        <p:spPr>
          <a:xfrm>
            <a:off x="6903720" y="2103120"/>
            <a:ext cx="1965960" cy="2651760"/>
          </a:xfrm>
          <a:prstGeom prst="roundRect">
            <a:avLst>
              <a:gd name="adj" fmla="val 4651"/>
            </a:avLst>
          </a:prstGeom>
          <a:solidFill>
            <a:srgbClr val="FFFFFF"/>
          </a:solidFill>
          <a:ln/>
          <a:effectLst>
            <a:outerShdw blurRad="101600" dist="38100" dir="2700000" algn="bl" rotWithShape="0">
              <a:srgbClr val="000000">
                <a:alpha val="12000"/>
              </a:srgbClr>
            </a:outerShdw>
          </a:effectLst>
        </p:spPr>
        <p:txBody>
          <a:bodyPr/>
          <a:lstStyle/>
          <a:p>
            <a:endParaRPr lang="en-US"/>
          </a:p>
        </p:txBody>
      </p:sp>
      <p:sp>
        <p:nvSpPr>
          <p:cNvPr id="22" name="Shape 20"/>
          <p:cNvSpPr/>
          <p:nvPr/>
        </p:nvSpPr>
        <p:spPr>
          <a:xfrm>
            <a:off x="7434072" y="2176272"/>
            <a:ext cx="822960" cy="822960"/>
          </a:xfrm>
          <a:prstGeom prst="ellipse">
            <a:avLst/>
          </a:prstGeom>
          <a:solidFill>
            <a:srgbClr val="C9A84C"/>
          </a:solidFill>
          <a:ln w="12700">
            <a:solidFill>
              <a:srgbClr val="C9A84C"/>
            </a:solidFill>
            <a:prstDash val="solid"/>
          </a:ln>
        </p:spPr>
        <p:txBody>
          <a:bodyPr/>
          <a:lstStyle/>
          <a:p>
            <a:endParaRPr lang="en-US"/>
          </a:p>
        </p:txBody>
      </p:sp>
      <p:sp>
        <p:nvSpPr>
          <p:cNvPr id="23" name="Text 21"/>
          <p:cNvSpPr/>
          <p:nvPr/>
        </p:nvSpPr>
        <p:spPr>
          <a:xfrm>
            <a:off x="7434072" y="2176272"/>
            <a:ext cx="822960" cy="822960"/>
          </a:xfrm>
          <a:prstGeom prst="rect">
            <a:avLst/>
          </a:prstGeom>
          <a:noFill/>
          <a:ln/>
        </p:spPr>
        <p:txBody>
          <a:bodyPr wrap="square" rtlCol="0" anchor="ctr"/>
          <a:lstStyle/>
          <a:p>
            <a:pPr marL="0" indent="0" algn="ctr">
              <a:buNone/>
            </a:pPr>
            <a:r>
              <a:rPr lang="en-US" sz="2000" b="1" dirty="0">
                <a:solidFill>
                  <a:srgbClr val="0F1F38"/>
                </a:solidFill>
                <a:latin typeface="Cambria" pitchFamily="34" charset="0"/>
                <a:ea typeface="Cambria" pitchFamily="34" charset="-122"/>
                <a:cs typeface="Cambria" pitchFamily="34" charset="-120"/>
              </a:rPr>
              <a:t>4</a:t>
            </a:r>
            <a:endParaRPr lang="en-US" sz="2000" dirty="0"/>
          </a:p>
        </p:txBody>
      </p:sp>
      <p:sp>
        <p:nvSpPr>
          <p:cNvPr id="24" name="Text 22"/>
          <p:cNvSpPr/>
          <p:nvPr/>
        </p:nvSpPr>
        <p:spPr>
          <a:xfrm>
            <a:off x="6995160" y="3063240"/>
            <a:ext cx="1783080" cy="411480"/>
          </a:xfrm>
          <a:prstGeom prst="rect">
            <a:avLst/>
          </a:prstGeom>
          <a:noFill/>
          <a:ln/>
        </p:spPr>
        <p:txBody>
          <a:bodyPr wrap="square" rtlCol="0" anchor="ctr"/>
          <a:lstStyle/>
          <a:p>
            <a:pPr marL="0" indent="0" algn="ctr">
              <a:buNone/>
            </a:pPr>
            <a:r>
              <a:rPr lang="en-US" sz="1300" b="1" dirty="0">
                <a:solidFill>
                  <a:srgbClr val="C9A84C"/>
                </a:solidFill>
                <a:latin typeface="Calibri" pitchFamily="34" charset="0"/>
                <a:ea typeface="Calibri" pitchFamily="34" charset="-122"/>
                <a:cs typeface="Calibri" pitchFamily="34" charset="-120"/>
              </a:rPr>
              <a:t>Measure Progress</a:t>
            </a:r>
            <a:endParaRPr lang="en-US" sz="1300" dirty="0"/>
          </a:p>
        </p:txBody>
      </p:sp>
      <p:sp>
        <p:nvSpPr>
          <p:cNvPr id="25" name="Text 23"/>
          <p:cNvSpPr/>
          <p:nvPr/>
        </p:nvSpPr>
        <p:spPr>
          <a:xfrm>
            <a:off x="6995160" y="3493008"/>
            <a:ext cx="1783080" cy="1143000"/>
          </a:xfrm>
          <a:prstGeom prst="rect">
            <a:avLst/>
          </a:prstGeom>
          <a:noFill/>
          <a:ln/>
        </p:spPr>
        <p:txBody>
          <a:bodyPr wrap="square" rtlCol="0" anchor="ctr"/>
          <a:lstStyle/>
          <a:p>
            <a:pPr marL="0" indent="0" algn="ctr">
              <a:buNone/>
            </a:pPr>
            <a:r>
              <a:rPr lang="en-US" sz="1100" dirty="0">
                <a:solidFill>
                  <a:srgbClr val="4A5568"/>
                </a:solidFill>
                <a:latin typeface="Calibri" pitchFamily="34" charset="0"/>
                <a:ea typeface="Calibri" pitchFamily="34" charset="-122"/>
                <a:cs typeface="Calibri" pitchFamily="34" charset="-120"/>
              </a:rPr>
              <a:t>Track metrics tied to each end state to maintain accountability and course-correct early.</a:t>
            </a:r>
            <a:endParaRPr lang="en-US" sz="1100" dirty="0"/>
          </a:p>
        </p:txBody>
      </p:sp>
      <p:sp>
        <p:nvSpPr>
          <p:cNvPr id="26" name="Text 24"/>
          <p:cNvSpPr/>
          <p:nvPr/>
        </p:nvSpPr>
        <p:spPr>
          <a:xfrm>
            <a:off x="365760" y="4821501"/>
            <a:ext cx="8229600" cy="274320"/>
          </a:xfrm>
          <a:prstGeom prst="rect">
            <a:avLst/>
          </a:prstGeom>
          <a:noFill/>
          <a:ln/>
        </p:spPr>
        <p:txBody>
          <a:bodyPr wrap="square" rtlCol="0" anchor="ctr"/>
          <a:lstStyle/>
          <a:p>
            <a:r>
              <a:rPr lang="en-US" sz="800" dirty="0">
                <a:solidFill>
                  <a:schemeClr val="accent1">
                    <a:lumMod val="40000"/>
                    <a:lumOff val="60000"/>
                  </a:schemeClr>
                </a:solidFill>
                <a:latin typeface="Garamond" panose="02020404030301010803" pitchFamily="18" charset="0"/>
              </a:rPr>
              <a:t>©</a:t>
            </a:r>
            <a:r>
              <a:rPr lang="en-US" sz="800" dirty="0">
                <a:latin typeface="Garamond" panose="02020404030301010803" pitchFamily="18" charset="0"/>
              </a:rPr>
              <a:t>  </a:t>
            </a:r>
            <a:r>
              <a:rPr lang="en-US" sz="800" kern="0" spc="100" dirty="0">
                <a:solidFill>
                  <a:srgbClr val="718096"/>
                </a:solidFill>
                <a:latin typeface="Calibri" pitchFamily="34" charset="0"/>
                <a:ea typeface="Calibri" pitchFamily="34" charset="-122"/>
                <a:cs typeface="Calibri" pitchFamily="34" charset="-120"/>
              </a:rPr>
              <a:t>100-DAY ADVISORS  |  MandAPlaybook.com</a:t>
            </a:r>
            <a:endParaRPr lang="en-US" sz="800" dirty="0"/>
          </a:p>
        </p:txBody>
      </p:sp>
      <p:sp>
        <p:nvSpPr>
          <p:cNvPr id="28" name="TextBox 27">
            <a:extLst>
              <a:ext uri="{FF2B5EF4-FFF2-40B4-BE49-F238E27FC236}">
                <a16:creationId xmlns:a16="http://schemas.microsoft.com/office/drawing/2014/main" id="{1EAE0ED0-EE92-BB4D-7935-22770594A95A}"/>
              </a:ext>
            </a:extLst>
          </p:cNvPr>
          <p:cNvSpPr txBox="1"/>
          <p:nvPr/>
        </p:nvSpPr>
        <p:spPr>
          <a:xfrm>
            <a:off x="8732520" y="4888720"/>
            <a:ext cx="138444" cy="215444"/>
          </a:xfrm>
          <a:prstGeom prst="rect">
            <a:avLst/>
          </a:prstGeom>
          <a:noFill/>
        </p:spPr>
        <p:txBody>
          <a:bodyPr wrap="square" rtlCol="0">
            <a:spAutoFit/>
          </a:bodyPr>
          <a:lstStyle/>
          <a:p>
            <a:fld id="{8B9106B6-1317-444D-BC03-A9786141AF7D}" type="slidenum">
              <a:rPr lang="en-US" sz="800" smtClean="0">
                <a:solidFill>
                  <a:schemeClr val="bg1"/>
                </a:solidFill>
              </a:rPr>
              <a:t>7</a:t>
            </a:fld>
            <a:endParaRPr lang="en-US" sz="8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ACFEE-3ADC-E9B8-FEE0-D26A6D7B3243}"/>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2B60E909-FF49-3195-D1A8-47FCA4D791D9}"/>
              </a:ext>
            </a:extLst>
          </p:cNvPr>
          <p:cNvSpPr/>
          <p:nvPr/>
        </p:nvSpPr>
        <p:spPr>
          <a:xfrm>
            <a:off x="457200" y="137160"/>
            <a:ext cx="8229600" cy="731520"/>
          </a:xfrm>
          <a:prstGeom prst="rect">
            <a:avLst/>
          </a:prstGeom>
          <a:noFill/>
          <a:ln/>
        </p:spPr>
        <p:txBody>
          <a:bodyPr wrap="square" rtlCol="0" anchor="ctr"/>
          <a:lstStyle/>
          <a:p>
            <a:pPr marL="0" indent="0" algn="l">
              <a:buNone/>
            </a:pPr>
            <a:r>
              <a:rPr lang="en-US" sz="3200" b="1" dirty="0">
                <a:solidFill>
                  <a:srgbClr val="FFFFFF"/>
                </a:solidFill>
                <a:latin typeface="Cambria" pitchFamily="34" charset="0"/>
                <a:ea typeface="Cambria" pitchFamily="34" charset="-122"/>
                <a:cs typeface="Cambria" pitchFamily="34" charset="-120"/>
              </a:rPr>
              <a:t>Vendor &amp; Partner End States</a:t>
            </a:r>
            <a:endParaRPr lang="en-US" sz="3200" dirty="0"/>
          </a:p>
        </p:txBody>
      </p:sp>
      <p:sp>
        <p:nvSpPr>
          <p:cNvPr id="4" name="Shape 2">
            <a:extLst>
              <a:ext uri="{FF2B5EF4-FFF2-40B4-BE49-F238E27FC236}">
                <a16:creationId xmlns:a16="http://schemas.microsoft.com/office/drawing/2014/main" id="{E13CB631-4E98-756A-22B3-6E337379A6E1}"/>
              </a:ext>
            </a:extLst>
          </p:cNvPr>
          <p:cNvSpPr/>
          <p:nvPr/>
        </p:nvSpPr>
        <p:spPr>
          <a:xfrm>
            <a:off x="365760" y="1143000"/>
            <a:ext cx="4023360" cy="2103120"/>
          </a:xfrm>
          <a:prstGeom prst="roundRect">
            <a:avLst>
              <a:gd name="adj" fmla="val 4348"/>
            </a:avLst>
          </a:prstGeom>
          <a:solidFill>
            <a:srgbClr val="F4F6FA"/>
          </a:solidFill>
          <a:ln/>
          <a:effectLst>
            <a:outerShdw blurRad="101600" dist="38100" dir="2700000" algn="bl" rotWithShape="0">
              <a:srgbClr val="000000">
                <a:alpha val="12000"/>
              </a:srgbClr>
            </a:outerShdw>
          </a:effectLst>
        </p:spPr>
        <p:txBody>
          <a:bodyPr/>
          <a:lstStyle/>
          <a:p>
            <a:endParaRPr lang="en-US"/>
          </a:p>
        </p:txBody>
      </p:sp>
      <p:sp>
        <p:nvSpPr>
          <p:cNvPr id="7" name="Shape 5">
            <a:extLst>
              <a:ext uri="{FF2B5EF4-FFF2-40B4-BE49-F238E27FC236}">
                <a16:creationId xmlns:a16="http://schemas.microsoft.com/office/drawing/2014/main" id="{B3643EA0-7A89-24CF-86C6-44787786DE49}"/>
              </a:ext>
            </a:extLst>
          </p:cNvPr>
          <p:cNvSpPr/>
          <p:nvPr/>
        </p:nvSpPr>
        <p:spPr>
          <a:xfrm>
            <a:off x="4754880" y="1143000"/>
            <a:ext cx="4023360" cy="2103120"/>
          </a:xfrm>
          <a:prstGeom prst="roundRect">
            <a:avLst>
              <a:gd name="adj" fmla="val 4348"/>
            </a:avLst>
          </a:prstGeom>
          <a:solidFill>
            <a:srgbClr val="F4F6FA"/>
          </a:solidFill>
          <a:ln/>
          <a:effectLst>
            <a:outerShdw blurRad="101600" dist="38100" dir="2700000" algn="bl" rotWithShape="0">
              <a:srgbClr val="000000">
                <a:alpha val="12000"/>
              </a:srgbClr>
            </a:outerShdw>
          </a:effectLst>
        </p:spPr>
        <p:txBody>
          <a:bodyPr/>
          <a:lstStyle/>
          <a:p>
            <a:endParaRPr lang="en-US"/>
          </a:p>
        </p:txBody>
      </p:sp>
      <p:sp>
        <p:nvSpPr>
          <p:cNvPr id="10" name="Shape 8">
            <a:extLst>
              <a:ext uri="{FF2B5EF4-FFF2-40B4-BE49-F238E27FC236}">
                <a16:creationId xmlns:a16="http://schemas.microsoft.com/office/drawing/2014/main" id="{60FFBCA2-A655-BC6A-7A8F-A0D000087FA2}"/>
              </a:ext>
            </a:extLst>
          </p:cNvPr>
          <p:cNvSpPr/>
          <p:nvPr/>
        </p:nvSpPr>
        <p:spPr>
          <a:xfrm>
            <a:off x="365760" y="3429000"/>
            <a:ext cx="8412480" cy="1417320"/>
          </a:xfrm>
          <a:prstGeom prst="roundRect">
            <a:avLst>
              <a:gd name="adj" fmla="val 6452"/>
            </a:avLst>
          </a:prstGeom>
          <a:solidFill>
            <a:srgbClr val="0F1F38"/>
          </a:solidFill>
          <a:ln/>
        </p:spPr>
        <p:txBody>
          <a:bodyPr/>
          <a:lstStyle/>
          <a:p>
            <a:endParaRPr lang="en-US"/>
          </a:p>
        </p:txBody>
      </p:sp>
      <p:pic>
        <p:nvPicPr>
          <p:cNvPr id="17" name="Picture 16" descr="A logo with black text&#10;&#10;Description automatically generated">
            <a:extLst>
              <a:ext uri="{FF2B5EF4-FFF2-40B4-BE49-F238E27FC236}">
                <a16:creationId xmlns:a16="http://schemas.microsoft.com/office/drawing/2014/main" id="{B7EE1BBD-B62B-91F6-975C-6CDBEED5EED7}"/>
              </a:ext>
            </a:extLst>
          </p:cNvPr>
          <p:cNvPicPr>
            <a:picLocks noChangeAspect="1"/>
          </p:cNvPicPr>
          <p:nvPr/>
        </p:nvPicPr>
        <p:blipFill>
          <a:blip r:embed="rId3"/>
          <a:stretch>
            <a:fillRect/>
          </a:stretch>
        </p:blipFill>
        <p:spPr>
          <a:xfrm>
            <a:off x="525245" y="1552909"/>
            <a:ext cx="3700589" cy="1309601"/>
          </a:xfrm>
          <a:prstGeom prst="rect">
            <a:avLst/>
          </a:prstGeom>
        </p:spPr>
      </p:pic>
      <p:sp>
        <p:nvSpPr>
          <p:cNvPr id="19" name="Google Shape;173;p9">
            <a:extLst>
              <a:ext uri="{FF2B5EF4-FFF2-40B4-BE49-F238E27FC236}">
                <a16:creationId xmlns:a16="http://schemas.microsoft.com/office/drawing/2014/main" id="{C0628FD5-FD0F-9993-EF6D-041CF2BA6F46}"/>
              </a:ext>
            </a:extLst>
          </p:cNvPr>
          <p:cNvSpPr/>
          <p:nvPr/>
        </p:nvSpPr>
        <p:spPr>
          <a:xfrm>
            <a:off x="5200318" y="881549"/>
            <a:ext cx="4065456" cy="2945253"/>
          </a:xfrm>
          <a:prstGeom prst="rect">
            <a:avLst/>
          </a:prstGeom>
          <a:noFill/>
          <a:ln>
            <a:noFill/>
          </a:ln>
        </p:spPr>
        <p:txBody>
          <a:bodyPr spcFirstLastPara="1" wrap="square" lIns="41577" tIns="20783" rIns="41577" bIns="20783" anchor="ctr" anchorCtr="0">
            <a:noAutofit/>
          </a:bodyPr>
          <a:lstStyle/>
          <a:p>
            <a:r>
              <a:rPr lang="en-US" sz="1200" dirty="0">
                <a:ea typeface="Century Gothic"/>
                <a:cs typeface="Poppins" pitchFamily="2" charset="77"/>
                <a:sym typeface="Century Gothic"/>
              </a:rPr>
              <a:t>Consulting Inquiries:</a:t>
            </a:r>
          </a:p>
          <a:p>
            <a:endParaRPr lang="en-US" sz="1200" dirty="0">
              <a:ea typeface="Century Gothic"/>
              <a:cs typeface="Poppins" pitchFamily="2" charset="77"/>
              <a:sym typeface="Century Gothic"/>
              <a:hlinkClick r:id="rId4">
                <a:extLst>
                  <a:ext uri="{A12FA001-AC4F-418D-AE19-62706E023703}">
                    <ahyp:hlinkClr xmlns:ahyp="http://schemas.microsoft.com/office/drawing/2018/hyperlinkcolor" val="tx"/>
                  </a:ext>
                </a:extLst>
              </a:hlinkClick>
            </a:endParaRPr>
          </a:p>
          <a:p>
            <a:r>
              <a:rPr lang="en-US" sz="1200" dirty="0">
                <a:ea typeface="Century Gothic"/>
                <a:cs typeface="Poppins" pitchFamily="2" charset="77"/>
                <a:sym typeface="Century Gothic"/>
              </a:rPr>
              <a:t>Email: inquiries@ MandAPlaybook.com</a:t>
            </a:r>
          </a:p>
          <a:p>
            <a:endParaRPr lang="en-US" sz="1200" dirty="0">
              <a:ea typeface="Century Gothic"/>
              <a:cs typeface="Poppins" pitchFamily="2" charset="77"/>
              <a:sym typeface="Century Gothic"/>
            </a:endParaRPr>
          </a:p>
          <a:p>
            <a:r>
              <a:rPr lang="en-US" sz="1200" dirty="0">
                <a:ea typeface="Century Gothic"/>
                <a:cs typeface="Poppins" pitchFamily="2" charset="77"/>
                <a:sym typeface="Century Gothic"/>
              </a:rPr>
              <a:t>Website: MandAPlaybook.com</a:t>
            </a:r>
          </a:p>
          <a:p>
            <a:endParaRPr lang="en-US" sz="1200" dirty="0">
              <a:cs typeface="Poppins" pitchFamily="2" charset="77"/>
              <a:sym typeface="Century Gothic"/>
            </a:endParaRPr>
          </a:p>
          <a:p>
            <a:pPr>
              <a:lnSpc>
                <a:spcPct val="150000"/>
              </a:lnSpc>
            </a:pPr>
            <a:endParaRPr lang="en-US" sz="1273" dirty="0">
              <a:latin typeface="Poppins" pitchFamily="2" charset="77"/>
              <a:cs typeface="Poppins" pitchFamily="2" charset="77"/>
            </a:endParaRPr>
          </a:p>
          <a:p>
            <a:endParaRPr sz="882" dirty="0">
              <a:latin typeface="Poppins" pitchFamily="2" charset="77"/>
              <a:cs typeface="Poppins" pitchFamily="2" charset="77"/>
            </a:endParaRPr>
          </a:p>
        </p:txBody>
      </p:sp>
      <p:sp>
        <p:nvSpPr>
          <p:cNvPr id="21" name="Google Shape;172;p9">
            <a:extLst>
              <a:ext uri="{FF2B5EF4-FFF2-40B4-BE49-F238E27FC236}">
                <a16:creationId xmlns:a16="http://schemas.microsoft.com/office/drawing/2014/main" id="{7169BBAF-EB2B-20D0-D63A-39C04652B8C2}"/>
              </a:ext>
            </a:extLst>
          </p:cNvPr>
          <p:cNvSpPr/>
          <p:nvPr/>
        </p:nvSpPr>
        <p:spPr>
          <a:xfrm>
            <a:off x="4869505" y="2322465"/>
            <a:ext cx="306926" cy="254537"/>
          </a:xfrm>
          <a:prstGeom prst="ellipse">
            <a:avLst/>
          </a:prstGeom>
          <a:solidFill>
            <a:srgbClr val="FFC000"/>
          </a:solidFill>
          <a:ln>
            <a:noFill/>
          </a:ln>
        </p:spPr>
        <p:txBody>
          <a:bodyPr spcFirstLastPara="1" wrap="square" lIns="41577" tIns="20783" rIns="41577" bIns="20783" anchor="ctr" anchorCtr="0">
            <a:noAutofit/>
          </a:bodyPr>
          <a:lstStyle/>
          <a:p>
            <a:pPr algn="ctr"/>
            <a:endParaRPr sz="819" b="1" dirty="0">
              <a:solidFill>
                <a:srgbClr val="FFC000"/>
              </a:solidFill>
              <a:highlight>
                <a:srgbClr val="FFFF00"/>
              </a:highlight>
              <a:latin typeface="Century Gothic"/>
              <a:ea typeface="Century Gothic"/>
              <a:cs typeface="Century Gothic"/>
              <a:sym typeface="Century Gothic"/>
            </a:endParaRPr>
          </a:p>
        </p:txBody>
      </p:sp>
      <p:sp>
        <p:nvSpPr>
          <p:cNvPr id="23" name="Google Shape;172;p9">
            <a:extLst>
              <a:ext uri="{FF2B5EF4-FFF2-40B4-BE49-F238E27FC236}">
                <a16:creationId xmlns:a16="http://schemas.microsoft.com/office/drawing/2014/main" id="{A1F98983-145C-A42D-2EEB-1FE655FAFC9B}"/>
              </a:ext>
            </a:extLst>
          </p:cNvPr>
          <p:cNvSpPr/>
          <p:nvPr/>
        </p:nvSpPr>
        <p:spPr>
          <a:xfrm>
            <a:off x="4860230" y="1936904"/>
            <a:ext cx="306926" cy="254537"/>
          </a:xfrm>
          <a:prstGeom prst="ellipse">
            <a:avLst/>
          </a:prstGeom>
          <a:solidFill>
            <a:srgbClr val="FFC000"/>
          </a:solidFill>
          <a:ln>
            <a:noFill/>
          </a:ln>
        </p:spPr>
        <p:txBody>
          <a:bodyPr spcFirstLastPara="1" wrap="square" lIns="41577" tIns="20783" rIns="41577" bIns="20783" anchor="ctr" anchorCtr="0">
            <a:noAutofit/>
          </a:bodyPr>
          <a:lstStyle/>
          <a:p>
            <a:pPr algn="ctr"/>
            <a:endParaRPr sz="819" b="1" dirty="0">
              <a:solidFill>
                <a:srgbClr val="FFC000"/>
              </a:solidFill>
              <a:highlight>
                <a:srgbClr val="FFFF00"/>
              </a:highlight>
              <a:latin typeface="Century Gothic"/>
              <a:ea typeface="Century Gothic"/>
              <a:cs typeface="Century Gothic"/>
              <a:sym typeface="Century Gothic"/>
            </a:endParaRPr>
          </a:p>
        </p:txBody>
      </p:sp>
      <p:pic>
        <p:nvPicPr>
          <p:cNvPr id="25" name="Google Shape;167;p9" descr="Envelope outline">
            <a:extLst>
              <a:ext uri="{FF2B5EF4-FFF2-40B4-BE49-F238E27FC236}">
                <a16:creationId xmlns:a16="http://schemas.microsoft.com/office/drawing/2014/main" id="{1B899D9F-3BB6-8D22-9FA9-41C967E6F8F3}"/>
              </a:ext>
            </a:extLst>
          </p:cNvPr>
          <p:cNvPicPr preferRelativeResize="0"/>
          <p:nvPr/>
        </p:nvPicPr>
        <p:blipFill rotWithShape="1">
          <a:blip r:embed="rId5">
            <a:alphaModFix/>
          </a:blip>
          <a:srcRect/>
          <a:stretch/>
        </p:blipFill>
        <p:spPr>
          <a:xfrm>
            <a:off x="4924556" y="1981288"/>
            <a:ext cx="178084" cy="181435"/>
          </a:xfrm>
          <a:prstGeom prst="rect">
            <a:avLst/>
          </a:prstGeom>
          <a:solidFill>
            <a:srgbClr val="FFC000"/>
          </a:solidFill>
          <a:ln>
            <a:noFill/>
          </a:ln>
        </p:spPr>
      </p:pic>
      <p:pic>
        <p:nvPicPr>
          <p:cNvPr id="27" name="Google Shape;169;p9" descr="@ outline">
            <a:extLst>
              <a:ext uri="{FF2B5EF4-FFF2-40B4-BE49-F238E27FC236}">
                <a16:creationId xmlns:a16="http://schemas.microsoft.com/office/drawing/2014/main" id="{6C03A6ED-E88B-1190-5CA9-994AB88EB6BA}"/>
              </a:ext>
            </a:extLst>
          </p:cNvPr>
          <p:cNvPicPr preferRelativeResize="0"/>
          <p:nvPr/>
        </p:nvPicPr>
        <p:blipFill rotWithShape="1">
          <a:blip r:embed="rId6">
            <a:alphaModFix/>
          </a:blip>
          <a:srcRect/>
          <a:stretch/>
        </p:blipFill>
        <p:spPr>
          <a:xfrm>
            <a:off x="4931447" y="2352989"/>
            <a:ext cx="193489" cy="202998"/>
          </a:xfrm>
          <a:prstGeom prst="rect">
            <a:avLst/>
          </a:prstGeom>
          <a:solidFill>
            <a:srgbClr val="FFC000"/>
          </a:solidFill>
          <a:ln>
            <a:noFill/>
          </a:ln>
        </p:spPr>
      </p:pic>
      <p:sp>
        <p:nvSpPr>
          <p:cNvPr id="29" name="TextBox 28">
            <a:extLst>
              <a:ext uri="{FF2B5EF4-FFF2-40B4-BE49-F238E27FC236}">
                <a16:creationId xmlns:a16="http://schemas.microsoft.com/office/drawing/2014/main" id="{659F475F-5780-C3BA-8580-311F0BE1BD73}"/>
              </a:ext>
            </a:extLst>
          </p:cNvPr>
          <p:cNvSpPr txBox="1"/>
          <p:nvPr/>
        </p:nvSpPr>
        <p:spPr>
          <a:xfrm>
            <a:off x="8732520" y="4888720"/>
            <a:ext cx="138444" cy="215444"/>
          </a:xfrm>
          <a:prstGeom prst="rect">
            <a:avLst/>
          </a:prstGeom>
          <a:noFill/>
        </p:spPr>
        <p:txBody>
          <a:bodyPr wrap="square" rtlCol="0">
            <a:spAutoFit/>
          </a:bodyPr>
          <a:lstStyle/>
          <a:p>
            <a:fld id="{8B9106B6-1317-444D-BC03-A9786141AF7D}" type="slidenum">
              <a:rPr lang="en-US" sz="800" smtClean="0"/>
              <a:t>8</a:t>
            </a:fld>
            <a:endParaRPr lang="en-US" sz="800" dirty="0"/>
          </a:p>
        </p:txBody>
      </p:sp>
    </p:spTree>
    <p:extLst>
      <p:ext uri="{BB962C8B-B14F-4D97-AF65-F5344CB8AC3E}">
        <p14:creationId xmlns:p14="http://schemas.microsoft.com/office/powerpoint/2010/main" val="722562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TotalTime>
  <Words>791</Words>
  <Application>Microsoft Office PowerPoint</Application>
  <PresentationFormat>On-screen Show (16:9)</PresentationFormat>
  <Paragraphs>104</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Cambria</vt:lpstr>
      <vt:lpstr>Century Gothic</vt:lpstr>
      <vt:lpstr>Garamond</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 State Examples</dc:title>
  <dc:subject>PptxGenJS Presentation</dc:subject>
  <dc:creator>PptxGenJS</dc:creator>
  <cp:lastModifiedBy>Joseph Aberger</cp:lastModifiedBy>
  <cp:revision>3</cp:revision>
  <dcterms:created xsi:type="dcterms:W3CDTF">2026-06-16T15:12:57Z</dcterms:created>
  <dcterms:modified xsi:type="dcterms:W3CDTF">2026-07-22T17:31:24Z</dcterms:modified>
</cp:coreProperties>
</file>